
<file path=[Content_Types].xml><?xml version="1.0" encoding="utf-8"?>
<Types xmlns="http://schemas.openxmlformats.org/package/2006/content-types">
  <Default Extension="png" ContentType="image/png"/>
  <Default Extension="jfif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9"/>
  </p:notesMasterIdLst>
  <p:sldIdLst>
    <p:sldId id="256" r:id="rId2"/>
    <p:sldId id="320" r:id="rId3"/>
    <p:sldId id="321" r:id="rId4"/>
    <p:sldId id="322" r:id="rId5"/>
    <p:sldId id="323" r:id="rId6"/>
    <p:sldId id="324" r:id="rId7"/>
    <p:sldId id="326" r:id="rId8"/>
    <p:sldId id="327" r:id="rId9"/>
    <p:sldId id="328" r:id="rId10"/>
    <p:sldId id="329" r:id="rId11"/>
    <p:sldId id="330" r:id="rId12"/>
    <p:sldId id="331" r:id="rId13"/>
    <p:sldId id="345" r:id="rId14"/>
    <p:sldId id="332" r:id="rId15"/>
    <p:sldId id="333" r:id="rId16"/>
    <p:sldId id="257" r:id="rId17"/>
    <p:sldId id="297" r:id="rId18"/>
    <p:sldId id="260" r:id="rId19"/>
    <p:sldId id="272" r:id="rId20"/>
    <p:sldId id="302" r:id="rId21"/>
    <p:sldId id="307" r:id="rId22"/>
    <p:sldId id="271" r:id="rId23"/>
    <p:sldId id="286" r:id="rId24"/>
    <p:sldId id="287" r:id="rId25"/>
    <p:sldId id="299" r:id="rId26"/>
    <p:sldId id="343" r:id="rId27"/>
    <p:sldId id="334" r:id="rId28"/>
    <p:sldId id="335" r:id="rId29"/>
    <p:sldId id="336" r:id="rId30"/>
    <p:sldId id="337" r:id="rId31"/>
    <p:sldId id="338" r:id="rId32"/>
    <p:sldId id="339" r:id="rId33"/>
    <p:sldId id="340" r:id="rId34"/>
    <p:sldId id="341" r:id="rId35"/>
    <p:sldId id="342" r:id="rId36"/>
    <p:sldId id="288" r:id="rId37"/>
    <p:sldId id="344" r:id="rId38"/>
    <p:sldId id="293" r:id="rId39"/>
    <p:sldId id="311" r:id="rId40"/>
    <p:sldId id="310" r:id="rId41"/>
    <p:sldId id="276" r:id="rId42"/>
    <p:sldId id="308" r:id="rId43"/>
    <p:sldId id="309" r:id="rId44"/>
    <p:sldId id="300" r:id="rId45"/>
    <p:sldId id="282" r:id="rId46"/>
    <p:sldId id="301" r:id="rId47"/>
    <p:sldId id="285" r:id="rId48"/>
  </p:sldIdLst>
  <p:sldSz cx="9144000" cy="5143500" type="screen16x9"/>
  <p:notesSz cx="6858000" cy="9144000"/>
  <p:embeddedFontLst>
    <p:embeddedFont>
      <p:font typeface="Proxima Nova" panose="020B0604020202020204" charset="0"/>
      <p:regular r:id="rId50"/>
      <p:bold r:id="rId51"/>
      <p:italic r:id="rId52"/>
      <p:boldItalic r:id="rId53"/>
    </p:embeddedFont>
    <p:embeddedFont>
      <p:font typeface="Georgia" panose="02040502050405020303" pitchFamily="18" charset="0"/>
      <p:regular r:id="rId54"/>
      <p:bold r:id="rId55"/>
      <p:italic r:id="rId56"/>
      <p:boldItalic r:id="rId57"/>
    </p:embeddedFont>
    <p:embeddedFont>
      <p:font typeface="Alfa Slab One" panose="020B0604020202020204" charset="0"/>
      <p:regular r:id="rId58"/>
    </p:embeddedFon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Open Sans" panose="020B0604020202020204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tricio Castillo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41" autoAdjust="0"/>
    <p:restoredTop sz="94660"/>
  </p:normalViewPr>
  <p:slideViewPr>
    <p:cSldViewPr snapToGrid="0">
      <p:cViewPr varScale="1">
        <p:scale>
          <a:sx n="97" d="100"/>
          <a:sy n="97" d="100"/>
        </p:scale>
        <p:origin x="4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4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.fntdata"/><Relationship Id="rId55" Type="http://schemas.openxmlformats.org/officeDocument/2006/relationships/font" Target="fonts/font6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11-24T18:04:54.148" idx="1">
    <p:pos x="6000" y="0"/>
    <p:text>Acá un esquema referencial para presentar el hito 2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11-24T18:04:54.148" idx="1">
    <p:pos x="6000" y="0"/>
    <p:text>Acá un esquema referencial para presentar el hito 2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5e079cfe7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5e079cfe7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6034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5e079cfe7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5e079cfe7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8976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5e8fa9e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5e8fa9e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916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5e079cfe7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5e079cfe7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0324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5e079cfe7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5e079cfe7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44237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5e079cfe7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5e079cfe7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9719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5e079cfe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5e079cfe7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5e079cfe7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5e079cfe7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9230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943ca0406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943ca0406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5e079cfe7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5e079cfe7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5e079cfe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5e079cfe7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18806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943ca040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943ca040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44376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943ca0406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943ca0406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25666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943ca040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943ca040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943ca040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943ca040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90425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943ca040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943ca040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5593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5e079cfe7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5e079cfe7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1437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943ca040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943ca040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59583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5e079cfe7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5e079cfe7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2398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5e079cfe7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5e079cfe7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6978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5e079cfe7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5e079cfe7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104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943ca0406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943ca0406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4639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5e079cfe7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5e079cfe7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14828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5e079cfe7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5e079cfe7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43846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5e079cfe7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5e079cfe7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92693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5e079cfe7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5e079cfe7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9728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5e079cfe7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5e079cfe7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57902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5e079cfe7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5e079cfe7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77403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943ca040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943ca040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81759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943ca040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943ca040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63809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6661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943ca0406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943ca0406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24578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9021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943ca040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943ca040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943ca040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943ca040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7929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943ca040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943ca040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51800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5e079cfe7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5e079cfe7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57452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5e079cfe7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45e079cfe7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5e079cfe7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45e079cfe7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76935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5e8fa9ed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5e8fa9ed1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943ca0406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943ca0406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061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943ca0406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943ca0406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406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90936361baf56c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90936361baf56c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347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5e079cfe7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5e079cfe7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788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5e079cfe7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5e079cfe7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9675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706250"/>
            <a:ext cx="9144000" cy="4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5975"/>
            <a:ext cx="1412448" cy="3303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12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w="76200" cap="flat" cmpd="sng">
            <a:solidFill>
              <a:srgbClr val="002E5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Font typeface="Georgia"/>
              <a:buNone/>
              <a:defRPr sz="5400"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95975"/>
            <a:ext cx="1412448" cy="330334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2E53"/>
              </a:buClr>
              <a:buSzPts val="11000"/>
              <a:buNone/>
              <a:defRPr sz="11000">
                <a:solidFill>
                  <a:srgbClr val="002E5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95975"/>
            <a:ext cx="1412448" cy="330334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002E53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706250"/>
            <a:ext cx="9144000" cy="4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5975"/>
            <a:ext cx="1412448" cy="330334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706250"/>
            <a:ext cx="9144000" cy="4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5975"/>
            <a:ext cx="1412448" cy="330334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706250"/>
            <a:ext cx="9144000" cy="4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5975"/>
            <a:ext cx="1412448" cy="3303349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706250"/>
            <a:ext cx="9144000" cy="4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5975"/>
            <a:ext cx="1412448" cy="330334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AD1F2B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95975"/>
            <a:ext cx="1412448" cy="3303349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rgbClr val="002E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9" name="Google Shape;4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95975"/>
            <a:ext cx="1412448" cy="330334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1F2B"/>
              </a:buClr>
              <a:buSzPts val="1800"/>
              <a:buFont typeface="Alfa Slab One"/>
              <a:buNone/>
              <a:defRPr>
                <a:solidFill>
                  <a:srgbClr val="AD1F2B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D1F2B"/>
              </a:buClr>
              <a:buSzPts val="3000"/>
              <a:buFont typeface="Georgia"/>
              <a:buNone/>
              <a:defRPr sz="3000" b="1">
                <a:solidFill>
                  <a:srgbClr val="AD1F2B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hyperlink" Target="https://github.com/Aldacon1/Proyecto-Titulo-Tarja/tree/master/PLanificaci%C3%B3n%20Tarja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dacon1/Proyecto-Titulo-Tarja/blob/master/PLanificaci%C3%B3n%20Tarja/Plan%20de%20SQA%20Tarja%20M%C3%B3vil-2019.doc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Aldacon1/Proyecto-Titulo-Tarja/blob/master/PLanificaci%C3%B3n%20Tarja/Plan%20de%20Prueba%20Tarja%20M%C3%B3vil%20_AADAM.doc" TargetMode="External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ctrTitle"/>
          </p:nvPr>
        </p:nvSpPr>
        <p:spPr>
          <a:xfrm>
            <a:off x="235500" y="744225"/>
            <a:ext cx="8520600" cy="310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Tarja Móvil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"/>
          </p:nvPr>
        </p:nvSpPr>
        <p:spPr>
          <a:xfrm>
            <a:off x="387900" y="2659879"/>
            <a:ext cx="8520600" cy="21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 dirty="0"/>
              <a:t>Alejandro Adam</a:t>
            </a:r>
            <a:endParaRPr sz="2000" i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 dirty="0"/>
              <a:t>Seminario de Título </a:t>
            </a:r>
            <a:r>
              <a:rPr lang="en" sz="2000" i="1" dirty="0" smtClean="0"/>
              <a:t>2</a:t>
            </a:r>
            <a:endParaRPr sz="2000" i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i="1" dirty="0" smtClean="0"/>
              <a:t>Segundo </a:t>
            </a:r>
            <a:r>
              <a:rPr lang="en" sz="2000" i="1" dirty="0"/>
              <a:t>trimestre Advance 2019, Ingenieria en Computacion e Informatica</a:t>
            </a:r>
            <a:endParaRPr sz="2000" i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 dirty="0"/>
              <a:t>Viña del Mar, </a:t>
            </a:r>
            <a:r>
              <a:rPr lang="en" sz="2000" i="1" dirty="0" smtClean="0"/>
              <a:t>19 </a:t>
            </a:r>
            <a:r>
              <a:rPr lang="en" sz="2000" i="1" dirty="0"/>
              <a:t>de </a:t>
            </a:r>
            <a:r>
              <a:rPr lang="en" sz="2000" i="1" dirty="0" smtClean="0"/>
              <a:t>Agosto </a:t>
            </a:r>
            <a:r>
              <a:rPr lang="en" sz="2000" i="1" dirty="0"/>
              <a:t>de </a:t>
            </a:r>
            <a:r>
              <a:rPr lang="en" sz="2000" i="1" dirty="0" smtClean="0"/>
              <a:t>2019</a:t>
            </a:r>
            <a:endParaRPr sz="20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2.3 Alternativas disponibles en el mercado</a:t>
            </a:r>
            <a:endParaRPr sz="2400"/>
          </a:p>
        </p:txBody>
      </p:sp>
      <p:sp>
        <p:nvSpPr>
          <p:cNvPr id="140" name="Google Shape;140;p23"/>
          <p:cNvSpPr txBox="1">
            <a:spLocks noGrp="1"/>
          </p:cNvSpPr>
          <p:nvPr>
            <p:ph type="body" idx="1"/>
          </p:nvPr>
        </p:nvSpPr>
        <p:spPr>
          <a:xfrm>
            <a:off x="397733" y="1017971"/>
            <a:ext cx="5040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CL" dirty="0"/>
              <a:t>No se ha encontrado un software en el mercado nacional e internacional que cubra la necesidad de los terminales extraportuarios zona primaria </a:t>
            </a:r>
          </a:p>
          <a:p>
            <a:r>
              <a:rPr lang="es-CL" dirty="0"/>
              <a:t>Las empresas ligadas a este rubro ha desarrollado sus propios sistemas Ejemplo de ello, es Puerto </a:t>
            </a:r>
            <a:r>
              <a:rPr lang="es-CL" dirty="0" err="1"/>
              <a:t>Columbo</a:t>
            </a:r>
            <a:r>
              <a:rPr lang="es-CL" dirty="0"/>
              <a:t> que lanzó el sistema de tarja electrónica en el año 2017 (http://www.dycsa.cl/extraportuario/)</a:t>
            </a:r>
          </a:p>
          <a:p>
            <a:r>
              <a:rPr lang="es-CL" dirty="0"/>
              <a:t/>
            </a:r>
            <a:br>
              <a:rPr lang="es-CL" dirty="0"/>
            </a:br>
            <a:endParaRPr dirty="0"/>
          </a:p>
        </p:txBody>
      </p:sp>
      <p:sp>
        <p:nvSpPr>
          <p:cNvPr id="141" name="Google Shape;141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43811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11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47" name="Google Shape;147;p24"/>
          <p:cNvSpPr txBox="1"/>
          <p:nvPr/>
        </p:nvSpPr>
        <p:spPr>
          <a:xfrm>
            <a:off x="-105742" y="789125"/>
            <a:ext cx="4866586" cy="3992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algn="just">
              <a:lnSpc>
                <a:spcPct val="115000"/>
              </a:lnSpc>
              <a:spcAft>
                <a:spcPts val="1600"/>
              </a:spcAft>
              <a:buClr>
                <a:schemeClr val="dk2"/>
              </a:buClr>
              <a:buSzPts val="1800"/>
            </a:pPr>
            <a:r>
              <a:rPr lang="es-CL" sz="16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Consiste en desarrollar una aplicación móvil que permita visualizar lo planificado  tomar una unidad y realizar la tarja, registro de los estados del contenedor  y de su carga asociada a un consignatario con registro fotográfico las que serán almacenadas en una base de datos local y en un proceso de sincronización se almacene en un servidor central para luego ser disponibilizadas al cliente forwarder para su descarga. </a:t>
            </a:r>
            <a:endParaRPr sz="1600" b="1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p2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2.4 Solución propuesta</a:t>
            </a:r>
            <a:br>
              <a:rPr lang="en" sz="2400" dirty="0"/>
            </a:br>
            <a:endParaRPr sz="24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812" y="1053985"/>
            <a:ext cx="3542950" cy="235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30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54" name="Google Shape;154;p2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2.5 Comparación de alternativas de solución</a:t>
            </a:r>
            <a:endParaRPr sz="240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382262C-5CAB-467E-B661-6E14C0BBE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033" y="1233376"/>
            <a:ext cx="7231785" cy="221197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B7EC713-8EB7-42CA-9998-E630E73E0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033" y="3749871"/>
            <a:ext cx="3074074" cy="27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4954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2.6 </a:t>
            </a:r>
            <a:r>
              <a:rPr lang="en" sz="2400" dirty="0"/>
              <a:t>Metodología de desarrollo</a:t>
            </a:r>
            <a:endParaRPr sz="2400" dirty="0"/>
          </a:p>
        </p:txBody>
      </p:sp>
      <p:sp>
        <p:nvSpPr>
          <p:cNvPr id="187" name="Google Shape;187;p30"/>
          <p:cNvSpPr txBox="1">
            <a:spLocks noGrp="1"/>
          </p:cNvSpPr>
          <p:nvPr>
            <p:ph type="body" idx="1"/>
          </p:nvPr>
        </p:nvSpPr>
        <p:spPr>
          <a:xfrm>
            <a:off x="1454700" y="951650"/>
            <a:ext cx="6677100" cy="39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</a:t>
            </a:r>
            <a:endParaRPr dirty="0"/>
          </a:p>
        </p:txBody>
      </p:sp>
      <p:sp>
        <p:nvSpPr>
          <p:cNvPr id="188" name="Google Shape;188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1AE7DCA-64F4-4BCB-8BF1-FBA5BEB86EA7}"/>
              </a:ext>
            </a:extLst>
          </p:cNvPr>
          <p:cNvSpPr/>
          <p:nvPr/>
        </p:nvSpPr>
        <p:spPr>
          <a:xfrm>
            <a:off x="311700" y="797543"/>
            <a:ext cx="4260300" cy="3334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b="1" dirty="0"/>
              <a:t>Modelo Iterativo. </a:t>
            </a:r>
          </a:p>
          <a:p>
            <a:pPr marL="114300">
              <a:lnSpc>
                <a:spcPct val="115000"/>
              </a:lnSpc>
              <a:buClr>
                <a:schemeClr val="dk2"/>
              </a:buClr>
              <a:buSzPts val="1800"/>
            </a:pPr>
            <a:r>
              <a:rPr lang="es-CL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Este modelo busca reducir el riesgo que surge entre las necesidades del usuario y el producto final por malentendidos durante la etapa de recogida de requisitos.</a:t>
            </a:r>
          </a:p>
          <a:p>
            <a:pPr marL="114300">
              <a:lnSpc>
                <a:spcPct val="115000"/>
              </a:lnSpc>
              <a:buClr>
                <a:schemeClr val="dk2"/>
              </a:buClr>
              <a:buSzPts val="1800"/>
            </a:pPr>
            <a:r>
              <a:rPr lang="es-CL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Al final de cada iteración se le entrega al cliente una versión mejorada o con mayores funcionalidades del producto.</a:t>
            </a:r>
          </a:p>
          <a:p>
            <a:endParaRPr lang="es-CL" dirty="0"/>
          </a:p>
          <a:p>
            <a:r>
              <a:rPr lang="es-CL" dirty="0"/>
              <a:t>Roles </a:t>
            </a:r>
          </a:p>
          <a:p>
            <a:r>
              <a:rPr lang="es-CL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Cliente: </a:t>
            </a:r>
            <a:r>
              <a:rPr lang="es-CL" dirty="0" err="1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Saam</a:t>
            </a:r>
            <a:r>
              <a:rPr lang="es-CL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 Extraportuario S.A.</a:t>
            </a:r>
          </a:p>
          <a:p>
            <a:r>
              <a:rPr lang="es-CL" dirty="0" err="1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Product</a:t>
            </a:r>
            <a:r>
              <a:rPr lang="es-CL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s-CL" dirty="0" err="1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Owner</a:t>
            </a:r>
            <a:r>
              <a:rPr lang="es-CL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: Patricio Castillo. </a:t>
            </a:r>
          </a:p>
          <a:p>
            <a:r>
              <a:rPr lang="es-CL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master: Alejandro Adam </a:t>
            </a:r>
          </a:p>
          <a:p>
            <a:r>
              <a:rPr lang="es-CL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Equipo: desarrolladores </a:t>
            </a:r>
            <a:r>
              <a:rPr lang="es-CL" dirty="0" err="1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Saam</a:t>
            </a:r>
            <a:r>
              <a:rPr lang="es-CL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 y Alejandro Adam 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466" y="997211"/>
            <a:ext cx="3991342" cy="313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969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2.7. </a:t>
            </a:r>
            <a:r>
              <a:rPr lang="en" sz="2400" dirty="0"/>
              <a:t>Factibilidades</a:t>
            </a:r>
            <a:endParaRPr sz="2400" dirty="0"/>
          </a:p>
        </p:txBody>
      </p:sp>
      <p:sp>
        <p:nvSpPr>
          <p:cNvPr id="160" name="Google Shape;160;p26"/>
          <p:cNvSpPr txBox="1">
            <a:spLocks noGrp="1"/>
          </p:cNvSpPr>
          <p:nvPr>
            <p:ph type="body" idx="1"/>
          </p:nvPr>
        </p:nvSpPr>
        <p:spPr>
          <a:xfrm>
            <a:off x="311700" y="856275"/>
            <a:ext cx="7892100" cy="39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Ø"/>
            </a:pPr>
            <a:r>
              <a:rPr lang="es-CL" sz="1600" b="1" dirty="0"/>
              <a:t>Económica </a:t>
            </a:r>
          </a:p>
          <a:p>
            <a:pPr marL="584200" lvl="1" indent="0" algn="just">
              <a:spcBef>
                <a:spcPts val="0"/>
              </a:spcBef>
              <a:buSzPts val="1600"/>
              <a:buNone/>
            </a:pPr>
            <a:r>
              <a:rPr lang="es-CL" sz="1200" b="1" dirty="0"/>
              <a:t>Este proyecto se encuentra aprobado para su desarrollo e implementación.</a:t>
            </a:r>
          </a:p>
          <a:p>
            <a:pPr marL="127000" lvl="0" indent="0" algn="just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es-CL" sz="1600" b="1" dirty="0"/>
          </a:p>
          <a:p>
            <a:pPr marL="412750" lvl="0" indent="-285750" algn="just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Ø"/>
            </a:pPr>
            <a:r>
              <a:rPr lang="es-CL" sz="1600" b="1" dirty="0"/>
              <a:t>Técnico.</a:t>
            </a:r>
          </a:p>
          <a:p>
            <a:pPr marL="584200" lvl="1" indent="0">
              <a:spcBef>
                <a:spcPts val="0"/>
              </a:spcBef>
              <a:buSzPts val="1600"/>
              <a:buNone/>
            </a:pPr>
            <a:r>
              <a:rPr lang="es-CL" sz="1200" b="1" dirty="0" err="1"/>
              <a:t>Saam</a:t>
            </a:r>
            <a:r>
              <a:rPr lang="es-CL" sz="1200" b="1" dirty="0"/>
              <a:t> cuenta con equipos necesarios para el desarrollo y puesta en marcha con sus licencias al día. </a:t>
            </a:r>
          </a:p>
          <a:p>
            <a:pPr marL="584200" lvl="1" indent="0">
              <a:spcBef>
                <a:spcPts val="0"/>
              </a:spcBef>
              <a:buSzPts val="1600"/>
              <a:buNone/>
            </a:pPr>
            <a:r>
              <a:rPr lang="es-CL" sz="1200" b="1" dirty="0"/>
              <a:t>Se evaluaron distintas Tablet y se determino adquirir Tablet. Explore M60. tipo industrial, IP 68, conexión WIFI,4G; lector de código barra y cámara de alta resolución con batería de larga duración 22 </a:t>
            </a:r>
            <a:r>
              <a:rPr lang="es-CL" sz="1200" b="1" dirty="0" err="1"/>
              <a:t>hrs</a:t>
            </a:r>
            <a:r>
              <a:rPr lang="es-CL" sz="1200" b="1" dirty="0"/>
              <a:t>.</a:t>
            </a:r>
          </a:p>
          <a:p>
            <a:pPr marL="584200" lvl="1" indent="0">
              <a:spcBef>
                <a:spcPts val="0"/>
              </a:spcBef>
              <a:buSzPts val="1600"/>
              <a:buNone/>
            </a:pPr>
            <a:endParaRPr lang="es-CL" sz="1200" b="1" dirty="0"/>
          </a:p>
          <a:p>
            <a:pPr marL="412750" indent="-285750" algn="just">
              <a:buSzPts val="1600"/>
              <a:buFont typeface="Wingdings" panose="05000000000000000000" pitchFamily="2" charset="2"/>
              <a:buChar char="Ø"/>
            </a:pPr>
            <a:r>
              <a:rPr lang="es-CL" sz="1600" b="1" dirty="0"/>
              <a:t>Legal</a:t>
            </a:r>
          </a:p>
          <a:p>
            <a:pPr marL="584200" lvl="1" indent="0">
              <a:spcBef>
                <a:spcPts val="0"/>
              </a:spcBef>
              <a:buSzPts val="1600"/>
              <a:buNone/>
            </a:pPr>
            <a:r>
              <a:rPr lang="es-CL" sz="1200" b="1" dirty="0"/>
              <a:t>Para el desarrollo del presente proyecto no existen trabas legales que impidan el buen desempeño y funcionamiento del software, puesto que no se incurren en infracciones a las</a:t>
            </a:r>
          </a:p>
          <a:p>
            <a:pPr marL="584200" lvl="1" indent="0">
              <a:spcBef>
                <a:spcPts val="0"/>
              </a:spcBef>
              <a:buSzPts val="1600"/>
              <a:buNone/>
            </a:pPr>
            <a:r>
              <a:rPr lang="es-CL" sz="1200" b="1" dirty="0"/>
              <a:t>leyes vigentes.</a:t>
            </a:r>
            <a:r>
              <a:rPr lang="es-CL" dirty="0"/>
              <a:t> </a:t>
            </a:r>
            <a:r>
              <a:rPr lang="es-CL" sz="1200" b="1" dirty="0"/>
              <a:t>Ley </a:t>
            </a:r>
            <a:r>
              <a:rPr lang="es-CL" sz="1200" b="1" dirty="0" err="1"/>
              <a:t>Nº</a:t>
            </a:r>
            <a:r>
              <a:rPr lang="es-CL" sz="1200" b="1" dirty="0"/>
              <a:t> 19.223,</a:t>
            </a:r>
          </a:p>
          <a:p>
            <a:pPr marL="114300" indent="0">
              <a:buNone/>
            </a:pPr>
            <a:endParaRPr lang="es-CL" sz="1200" b="1" dirty="0"/>
          </a:p>
        </p:txBody>
      </p:sp>
      <p:sp>
        <p:nvSpPr>
          <p:cNvPr id="161" name="Google Shape;161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14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xfrm>
            <a:off x="311700" y="211150"/>
            <a:ext cx="5392200" cy="4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2.8 Diseño </a:t>
            </a:r>
            <a:r>
              <a:rPr lang="en" dirty="0"/>
              <a:t>de alto nivel</a:t>
            </a:r>
            <a:endParaRPr dirty="0"/>
          </a:p>
        </p:txBody>
      </p:sp>
      <p:sp>
        <p:nvSpPr>
          <p:cNvPr id="168" name="Google Shape;16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54F1881-3319-46FD-B185-217DE4A043A5}"/>
              </a:ext>
            </a:extLst>
          </p:cNvPr>
          <p:cNvSpPr/>
          <p:nvPr/>
        </p:nvSpPr>
        <p:spPr>
          <a:xfrm>
            <a:off x="-367748" y="1415651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800100" lvl="0" algn="just">
              <a:spcAft>
                <a:spcPts val="1600"/>
              </a:spcAft>
            </a:pPr>
            <a:r>
              <a:rPr lang="es-CL" b="1" dirty="0"/>
              <a:t>Diagrama de Alto Nivel </a:t>
            </a:r>
          </a:p>
        </p:txBody>
      </p:sp>
      <p:pic>
        <p:nvPicPr>
          <p:cNvPr id="6" name="image14.png">
            <a:extLst>
              <a:ext uri="{FF2B5EF4-FFF2-40B4-BE49-F238E27FC236}">
                <a16:creationId xmlns:a16="http://schemas.microsoft.com/office/drawing/2014/main" id="{DD6E22C9-078C-4369-9A76-D4773C806752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803208" y="889000"/>
            <a:ext cx="5943600" cy="33655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42944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Resultado</a:t>
            </a:r>
            <a:r>
              <a:rPr lang="en" sz="3200" dirty="0"/>
              <a:t> del proyecto</a:t>
            </a:r>
            <a:endParaRPr sz="3200" dirty="0"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Seminario de </a:t>
            </a:r>
            <a:r>
              <a:rPr lang="en" dirty="0" smtClean="0"/>
              <a:t>Título 2</a:t>
            </a:r>
            <a:endParaRPr dirty="0"/>
          </a:p>
        </p:txBody>
      </p:sp>
      <p:sp>
        <p:nvSpPr>
          <p:cNvPr id="78" name="Google Shape;78;p1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-CL" dirty="0"/>
              <a:t>Objetivo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-CL" dirty="0"/>
              <a:t>Plan de proyecto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-CL" dirty="0"/>
              <a:t>Resultado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-CL" dirty="0"/>
              <a:t>Post Mortem</a:t>
            </a:r>
            <a:endParaRPr dirty="0"/>
          </a:p>
        </p:txBody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754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r>
              <a:rPr lang="en" dirty="0" smtClean="0"/>
              <a:t>. </a:t>
            </a:r>
            <a:r>
              <a:rPr lang="es-ES" dirty="0"/>
              <a:t>Objetivos </a:t>
            </a:r>
            <a:r>
              <a:rPr lang="es-ES" dirty="0" smtClean="0"/>
              <a:t>Hito7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78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311700" y="216424"/>
            <a:ext cx="8520600" cy="850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2</a:t>
            </a:r>
            <a:r>
              <a:rPr lang="en" sz="2400" dirty="0" smtClean="0"/>
              <a:t>.1 </a:t>
            </a:r>
            <a:r>
              <a:rPr lang="en" sz="2400" dirty="0"/>
              <a:t>Objetivo </a:t>
            </a:r>
            <a:r>
              <a:rPr lang="en" sz="2400" dirty="0" smtClean="0"/>
              <a:t>EspecíficosHito7</a:t>
            </a:r>
            <a:endParaRPr sz="2400" dirty="0"/>
          </a:p>
        </p:txBody>
      </p:sp>
      <p:sp>
        <p:nvSpPr>
          <p:cNvPr id="100" name="Google Shape;100;p17"/>
          <p:cNvSpPr txBox="1">
            <a:spLocks noGrp="1"/>
          </p:cNvSpPr>
          <p:nvPr>
            <p:ph type="body" idx="1"/>
          </p:nvPr>
        </p:nvSpPr>
        <p:spPr>
          <a:xfrm>
            <a:off x="253358" y="1104260"/>
            <a:ext cx="3899027" cy="2327198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s-CL" dirty="0"/>
              <a:t>Desarrollar </a:t>
            </a:r>
            <a:r>
              <a:rPr lang="es-CL" dirty="0" smtClean="0"/>
              <a:t>diagramas de Clase </a:t>
            </a:r>
          </a:p>
          <a:p>
            <a:pPr algn="just"/>
            <a:r>
              <a:rPr lang="es-MX" dirty="0" smtClean="0"/>
              <a:t>Desarrollar diagramas de secuencia.</a:t>
            </a:r>
          </a:p>
          <a:p>
            <a:pPr algn="just"/>
            <a:r>
              <a:rPr lang="es-MX" dirty="0" smtClean="0"/>
              <a:t>Desarrollar pruebas Unitaria</a:t>
            </a:r>
          </a:p>
          <a:p>
            <a:pPr algn="just"/>
            <a:r>
              <a:rPr lang="es-MX" dirty="0" smtClean="0"/>
              <a:t>Revisión y corrección documento memoria</a:t>
            </a:r>
            <a:endParaRPr lang="es-ES" dirty="0"/>
          </a:p>
        </p:txBody>
      </p:sp>
      <p:sp>
        <p:nvSpPr>
          <p:cNvPr id="101" name="Google Shape;10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355" y="943144"/>
            <a:ext cx="4081453" cy="28910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754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r>
              <a:rPr lang="en" dirty="0" smtClean="0"/>
              <a:t>. </a:t>
            </a:r>
            <a:r>
              <a:rPr lang="en" dirty="0"/>
              <a:t>Plan de proyecto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Resultado</a:t>
            </a:r>
            <a:r>
              <a:rPr lang="en" sz="3200" dirty="0"/>
              <a:t> del proyecto</a:t>
            </a:r>
            <a:endParaRPr sz="3200" dirty="0"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Seminario de Título 1</a:t>
            </a:r>
            <a:endParaRPr dirty="0"/>
          </a:p>
        </p:txBody>
      </p:sp>
      <p:sp>
        <p:nvSpPr>
          <p:cNvPr id="78" name="Google Shape;78;p1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Resumen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Alternativas de solución.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Factibilidades.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Diseño de alto nivel.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Requerimiento de alto nivel.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Plan de proyecto.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Resultados.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Situación futura.</a:t>
            </a:r>
            <a:endParaRPr dirty="0"/>
          </a:p>
        </p:txBody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761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5257650" cy="1131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r>
              <a:rPr lang="en" dirty="0" smtClean="0"/>
              <a:t>.3 </a:t>
            </a:r>
            <a:r>
              <a:rPr lang="es-ES" dirty="0"/>
              <a:t>Mitigación de Riesgo</a:t>
            </a:r>
            <a:endParaRPr dirty="0"/>
          </a:p>
        </p:txBody>
      </p:sp>
      <p:sp>
        <p:nvSpPr>
          <p:cNvPr id="175" name="Google Shape;175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8" name="Imagen 7" descr="https://lh4.googleusercontent.com/8ujDgiPU518ANs9RaQAmcogQrVYoUBiqJ3TCnf3Ml6T30btyT2GStlR37uLePHDaHMQttu0qoMAt0Y1sV_GGphbuyvTgH2o9NRiILyMTsjI66kvbVyLQBJQwfVk83jtu3DZWj9Oz">
            <a:extLst>
              <a:ext uri="{FF2B5EF4-FFF2-40B4-BE49-F238E27FC236}">
                <a16:creationId xmlns:a16="http://schemas.microsoft.com/office/drawing/2014/main" id="{205EA506-2A20-4A6D-8701-6E032E0D389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708" y="305374"/>
            <a:ext cx="2324100" cy="1106170"/>
          </a:xfrm>
          <a:prstGeom prst="rect">
            <a:avLst/>
          </a:prstGeom>
          <a:noFill/>
          <a:extLst/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58" y="1010581"/>
            <a:ext cx="5544694" cy="355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0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1.3 Métricas de evaluación</a:t>
            </a:r>
            <a:endParaRPr sz="2400" dirty="0"/>
          </a:p>
        </p:txBody>
      </p:sp>
      <p:sp>
        <p:nvSpPr>
          <p:cNvPr id="114" name="Google Shape;11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120625"/>
              </p:ext>
            </p:extLst>
          </p:nvPr>
        </p:nvGraphicFramePr>
        <p:xfrm>
          <a:off x="292018" y="789125"/>
          <a:ext cx="8180439" cy="39216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3878">
                  <a:extLst>
                    <a:ext uri="{9D8B030D-6E8A-4147-A177-3AD203B41FA5}">
                      <a16:colId xmlns:a16="http://schemas.microsoft.com/office/drawing/2014/main" val="1029300766"/>
                    </a:ext>
                  </a:extLst>
                </a:gridCol>
                <a:gridCol w="2113916">
                  <a:extLst>
                    <a:ext uri="{9D8B030D-6E8A-4147-A177-3AD203B41FA5}">
                      <a16:colId xmlns:a16="http://schemas.microsoft.com/office/drawing/2014/main" val="2367988774"/>
                    </a:ext>
                  </a:extLst>
                </a:gridCol>
                <a:gridCol w="1550048">
                  <a:extLst>
                    <a:ext uri="{9D8B030D-6E8A-4147-A177-3AD203B41FA5}">
                      <a16:colId xmlns:a16="http://schemas.microsoft.com/office/drawing/2014/main" val="2955596784"/>
                    </a:ext>
                  </a:extLst>
                </a:gridCol>
                <a:gridCol w="1481628">
                  <a:extLst>
                    <a:ext uri="{9D8B030D-6E8A-4147-A177-3AD203B41FA5}">
                      <a16:colId xmlns:a16="http://schemas.microsoft.com/office/drawing/2014/main" val="4003895208"/>
                    </a:ext>
                  </a:extLst>
                </a:gridCol>
                <a:gridCol w="1330634">
                  <a:extLst>
                    <a:ext uri="{9D8B030D-6E8A-4147-A177-3AD203B41FA5}">
                      <a16:colId xmlns:a16="http://schemas.microsoft.com/office/drawing/2014/main" val="3951890122"/>
                    </a:ext>
                  </a:extLst>
                </a:gridCol>
                <a:gridCol w="1000335">
                  <a:extLst>
                    <a:ext uri="{9D8B030D-6E8A-4147-A177-3AD203B41FA5}">
                      <a16:colId xmlns:a16="http://schemas.microsoft.com/office/drawing/2014/main" val="1173660971"/>
                    </a:ext>
                  </a:extLst>
                </a:gridCol>
              </a:tblGrid>
              <a:tr h="290120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1" u="none" strike="noStrike" dirty="0">
                          <a:effectLst/>
                        </a:rPr>
                        <a:t>Objetivo Específico</a:t>
                      </a:r>
                      <a:endParaRPr lang="es-CL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1" u="none" strike="noStrike" dirty="0" smtClean="0">
                          <a:effectLst/>
                        </a:rPr>
                        <a:t>Situación </a:t>
                      </a:r>
                      <a:r>
                        <a:rPr lang="es-CL" sz="1000" b="1" u="none" strike="noStrike" dirty="0">
                          <a:effectLst/>
                        </a:rPr>
                        <a:t>Actual</a:t>
                      </a:r>
                      <a:endParaRPr lang="es-CL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1" u="none" strike="noStrike" dirty="0">
                          <a:effectLst/>
                        </a:rPr>
                        <a:t>Objetivo especifico</a:t>
                      </a:r>
                      <a:endParaRPr lang="es-CL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1" u="none" strike="noStrike" dirty="0">
                          <a:effectLst/>
                        </a:rPr>
                        <a:t>Situación Esperada</a:t>
                      </a:r>
                      <a:endParaRPr lang="es-CL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1" u="none" strike="noStrike" dirty="0">
                          <a:effectLst/>
                        </a:rPr>
                        <a:t>Métrica  </a:t>
                      </a:r>
                      <a:endParaRPr lang="es-CL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1" u="none" strike="noStrike" dirty="0">
                          <a:effectLst/>
                        </a:rPr>
                        <a:t>Criterio de Éxito</a:t>
                      </a:r>
                      <a:endParaRPr lang="es-CL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 anchor="ctr"/>
                </a:tc>
                <a:extLst>
                  <a:ext uri="{0D108BD9-81ED-4DB2-BD59-A6C34878D82A}">
                    <a16:rowId xmlns:a16="http://schemas.microsoft.com/office/drawing/2014/main" val="409150693"/>
                  </a:ext>
                </a:extLst>
              </a:tr>
              <a:tr h="389594"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u="none" strike="noStrike" dirty="0">
                          <a:effectLst/>
                        </a:rPr>
                        <a:t>OE1</a:t>
                      </a:r>
                      <a:endParaRPr lang="es-CL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900" u="none" strike="noStrike" dirty="0">
                          <a:effectLst/>
                        </a:rPr>
                        <a:t>La tarja es un proceso manual que consiste en registrar el estado de la carga acompañado de </a:t>
                      </a:r>
                      <a:r>
                        <a:rPr lang="es-MX" sz="900" u="none" strike="noStrike" dirty="0" smtClean="0">
                          <a:effectLst/>
                        </a:rPr>
                        <a:t>fotografías 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900" u="none" strike="noStrike" dirty="0">
                          <a:effectLst/>
                        </a:rPr>
                        <a:t>Contar con un sistema tarja móvil asincrónico que no dependa de la red wifi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38" marR="6338" marT="633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900" u="none" strike="noStrike" dirty="0" smtClean="0">
                          <a:effectLst/>
                        </a:rPr>
                        <a:t>registrar </a:t>
                      </a:r>
                      <a:r>
                        <a:rPr lang="es-MX" sz="900" u="none" strike="noStrike" dirty="0">
                          <a:effectLst/>
                        </a:rPr>
                        <a:t>y almacenar la totalidad de las tarjas </a:t>
                      </a:r>
                      <a:r>
                        <a:rPr lang="es-MX" sz="900" u="none" strike="noStrike" dirty="0" smtClean="0">
                          <a:effectLst/>
                        </a:rPr>
                        <a:t>realizadas 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L" sz="900" u="none" strike="noStrike" dirty="0">
                          <a:effectLst/>
                        </a:rPr>
                        <a:t>Total tarjas procesadas*100/Total tarjas </a:t>
                      </a:r>
                      <a:r>
                        <a:rPr lang="es-CL" sz="900" u="none" strike="noStrike" dirty="0" err="1">
                          <a:effectLst/>
                        </a:rPr>
                        <a:t>tarjas</a:t>
                      </a:r>
                      <a:r>
                        <a:rPr lang="es-CL" sz="900" u="none" strike="noStrike" dirty="0">
                          <a:effectLst/>
                        </a:rPr>
                        <a:t> realizadas.</a:t>
                      </a:r>
                      <a:endParaRPr lang="es-CL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L" sz="900" u="none" strike="noStrike" dirty="0">
                          <a:effectLst/>
                        </a:rPr>
                        <a:t>&gt;= al 80%</a:t>
                      </a:r>
                      <a:endParaRPr lang="es-CL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extLst>
                  <a:ext uri="{0D108BD9-81ED-4DB2-BD59-A6C34878D82A}">
                    <a16:rowId xmlns:a16="http://schemas.microsoft.com/office/drawing/2014/main" val="451714750"/>
                  </a:ext>
                </a:extLst>
              </a:tr>
              <a:tr h="517489"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u="none" strike="noStrike" dirty="0">
                          <a:effectLst/>
                        </a:rPr>
                        <a:t>OE2</a:t>
                      </a:r>
                      <a:endParaRPr lang="es-CL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900" u="none" strike="noStrike" dirty="0">
                          <a:effectLst/>
                        </a:rPr>
                        <a:t>existen errores en la planificación  tarja por falta de información y mal registro 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900" u="none" strike="noStrike">
                          <a:effectLst/>
                        </a:rPr>
                        <a:t>Disminuir los errores en la planificación y posterior  informe tarja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900" u="none" strike="noStrike" dirty="0">
                          <a:effectLst/>
                        </a:rPr>
                        <a:t>entregar un informe tarja que refleje fielmente el estado y condiciones de la  carga sin errores.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900" u="none" strike="noStrike" dirty="0">
                          <a:effectLst/>
                        </a:rPr>
                        <a:t>número de tarjas con error*100/número total de tarjas realizadas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900" u="none" strike="noStrike">
                          <a:effectLst/>
                        </a:rPr>
                        <a:t>menor o igual (&lt;= ) al 30% 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extLst>
                  <a:ext uri="{0D108BD9-81ED-4DB2-BD59-A6C34878D82A}">
                    <a16:rowId xmlns:a16="http://schemas.microsoft.com/office/drawing/2014/main" val="2920048483"/>
                  </a:ext>
                </a:extLst>
              </a:tr>
              <a:tr h="389594"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u="none" strike="noStrike" dirty="0">
                          <a:effectLst/>
                        </a:rPr>
                        <a:t>OE3</a:t>
                      </a:r>
                      <a:endParaRPr lang="es-CL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900" u="none" strike="noStrike">
                          <a:effectLst/>
                        </a:rPr>
                        <a:t>La tarja es un proceso manual que consiste en programara las tarjas en planillas exccel 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900" u="none" strike="noStrike">
                          <a:effectLst/>
                        </a:rPr>
                        <a:t>Contar con un sistema tarja que  permita mantener un estándar en la planificacion 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38" marR="6338" marT="633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900" u="none" strike="noStrike">
                          <a:effectLst/>
                        </a:rPr>
                        <a:t>tener un registro  y almacenar la totalidad de las tarjas programadas 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L" sz="900" u="none" strike="noStrike" dirty="0">
                          <a:effectLst/>
                        </a:rPr>
                        <a:t>Total tarjas procesadas*100/Total tarjas </a:t>
                      </a:r>
                      <a:r>
                        <a:rPr lang="es-CL" sz="900" u="none" strike="noStrike" dirty="0" err="1">
                          <a:effectLst/>
                        </a:rPr>
                        <a:t>tarjas</a:t>
                      </a:r>
                      <a:r>
                        <a:rPr lang="es-CL" sz="900" u="none" strike="noStrike" dirty="0">
                          <a:effectLst/>
                        </a:rPr>
                        <a:t> realizadas.</a:t>
                      </a:r>
                      <a:endParaRPr lang="es-CL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L" sz="900" u="none" strike="noStrike">
                          <a:effectLst/>
                        </a:rPr>
                        <a:t>&gt;= al 80%</a:t>
                      </a:r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extLst>
                  <a:ext uri="{0D108BD9-81ED-4DB2-BD59-A6C34878D82A}">
                    <a16:rowId xmlns:a16="http://schemas.microsoft.com/office/drawing/2014/main" val="1194583924"/>
                  </a:ext>
                </a:extLst>
              </a:tr>
              <a:tr h="517489"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u="none" strike="noStrike" dirty="0">
                          <a:effectLst/>
                        </a:rPr>
                        <a:t>OE4</a:t>
                      </a:r>
                      <a:endParaRPr lang="es-CL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900" u="none" strike="noStrike">
                          <a:effectLst/>
                        </a:rPr>
                        <a:t>se requiere de un gran número de personas que participe en el proceso tarja, y en la preparación del documento tarja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900" u="none" strike="noStrike">
                          <a:effectLst/>
                        </a:rPr>
                        <a:t>Disminuir los costos operacionales de la faena tarja asociada al número de personas asociadas a ella 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900" u="none" strike="noStrike">
                          <a:effectLst/>
                        </a:rPr>
                        <a:t>disminuir el número de personas que participan en el proceso tarja 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900" u="none" strike="noStrike" dirty="0">
                          <a:effectLst/>
                        </a:rPr>
                        <a:t>suma de gastos(mano de obra</a:t>
                      </a:r>
                      <a:r>
                        <a:rPr lang="es-MX" sz="900" u="none" strike="noStrike" dirty="0" smtClean="0">
                          <a:effectLst/>
                        </a:rPr>
                        <a:t>, insumos, energía, </a:t>
                      </a:r>
                      <a:r>
                        <a:rPr lang="es-MX" sz="900" u="none" strike="noStrike" dirty="0" err="1" smtClean="0">
                          <a:effectLst/>
                        </a:rPr>
                        <a:t>etc</a:t>
                      </a:r>
                      <a:r>
                        <a:rPr lang="es-MX" sz="900" u="none" strike="noStrike" dirty="0" smtClean="0">
                          <a:effectLst/>
                        </a:rPr>
                        <a:t>) /</a:t>
                      </a:r>
                      <a:r>
                        <a:rPr lang="es-MX" sz="900" u="none" strike="noStrike" dirty="0">
                          <a:effectLst/>
                        </a:rPr>
                        <a:t>por el total de tarjas realizadas mes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900" u="none" strike="noStrike" dirty="0">
                          <a:effectLst/>
                        </a:rPr>
                        <a:t>menor o igual (&lt;= ) al 20% 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extLst>
                  <a:ext uri="{0D108BD9-81ED-4DB2-BD59-A6C34878D82A}">
                    <a16:rowId xmlns:a16="http://schemas.microsoft.com/office/drawing/2014/main" val="3809668851"/>
                  </a:ext>
                </a:extLst>
              </a:tr>
              <a:tr h="517489"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u="none" strike="noStrike" dirty="0">
                          <a:effectLst/>
                        </a:rPr>
                        <a:t>OE5</a:t>
                      </a:r>
                      <a:endParaRPr lang="es-CL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900" u="none" strike="noStrike">
                          <a:effectLst/>
                        </a:rPr>
                        <a:t>El alto volumen de tarjas planificada por días, obliga realizar hora extras o crear un tercer turno para terminar lo planificado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900" u="none" strike="noStrike">
                          <a:effectLst/>
                        </a:rPr>
                        <a:t>Disminuir los tiempos de faena evitando sobre tiempo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900" u="none" strike="noStrike">
                          <a:effectLst/>
                        </a:rPr>
                        <a:t>cumplir con la planificación en horario habil 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L" sz="900" u="none" strike="noStrike">
                          <a:effectLst/>
                        </a:rPr>
                        <a:t>Hora termino faena - Hora habil (18:00)</a:t>
                      </a:r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900" u="none" strike="noStrike" dirty="0">
                          <a:effectLst/>
                        </a:rPr>
                        <a:t>menor o igual a las 2 hora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extLst>
                  <a:ext uri="{0D108BD9-81ED-4DB2-BD59-A6C34878D82A}">
                    <a16:rowId xmlns:a16="http://schemas.microsoft.com/office/drawing/2014/main" val="1207249790"/>
                  </a:ext>
                </a:extLst>
              </a:tr>
              <a:tr h="517489"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u="none" strike="noStrike" dirty="0">
                          <a:effectLst/>
                        </a:rPr>
                        <a:t>OE6</a:t>
                      </a:r>
                      <a:endParaRPr lang="es-CL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900" u="none" strike="noStrike">
                          <a:effectLst/>
                        </a:rPr>
                        <a:t>el informe tarja tiene un tiempo de entrega de 5 días 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900" u="none" strike="noStrike">
                          <a:effectLst/>
                        </a:rPr>
                        <a:t>Disminuir los tiempos de entrega del informe tarja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900" u="none" strike="noStrike">
                          <a:effectLst/>
                        </a:rPr>
                        <a:t>disponibilizar el informe tarja a los clientes en forma rapida dentro de las 48 horas una vez cerrada.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900" u="none" strike="noStrike">
                          <a:effectLst/>
                        </a:rPr>
                        <a:t>Fecha y hora tarja disponible para cliente-Fecha y hora de cierre tarja 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L" sz="900" u="none" strike="noStrike" dirty="0">
                          <a:effectLst/>
                        </a:rPr>
                        <a:t>&gt;=48 </a:t>
                      </a:r>
                      <a:r>
                        <a:rPr lang="es-CL" sz="900" u="none" strike="noStrike" dirty="0" err="1">
                          <a:effectLst/>
                        </a:rPr>
                        <a:t>hrs</a:t>
                      </a:r>
                      <a:endParaRPr lang="es-CL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extLst>
                  <a:ext uri="{0D108BD9-81ED-4DB2-BD59-A6C34878D82A}">
                    <a16:rowId xmlns:a16="http://schemas.microsoft.com/office/drawing/2014/main" val="52152690"/>
                  </a:ext>
                </a:extLst>
              </a:tr>
              <a:tr h="517489"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u="none" strike="noStrike" dirty="0">
                          <a:effectLst/>
                        </a:rPr>
                        <a:t>OE7</a:t>
                      </a:r>
                      <a:endParaRPr lang="es-CL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900" u="none" strike="noStrike">
                          <a:effectLst/>
                        </a:rPr>
                        <a:t>existen constante errores en el informe tarja por falta de información, mal registro y falta de imágenes.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900" u="none" strike="noStrike">
                          <a:effectLst/>
                        </a:rPr>
                        <a:t>Disminuir los errores en el documento informe tarja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900" u="none" strike="noStrike">
                          <a:effectLst/>
                        </a:rPr>
                        <a:t>entregar un informe tarja que refleje fielmente el estado y condiciones de la  carga sin errores.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900" u="none" strike="noStrike">
                          <a:effectLst/>
                        </a:rPr>
                        <a:t>número de tarjas con error*100/número total de tarjas realizadas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900" u="none" strike="noStrike" dirty="0">
                          <a:effectLst/>
                        </a:rPr>
                        <a:t>menor o igual (&lt;= ) al 30% 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extLst>
                  <a:ext uri="{0D108BD9-81ED-4DB2-BD59-A6C34878D82A}">
                    <a16:rowId xmlns:a16="http://schemas.microsoft.com/office/drawing/2014/main" val="398850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198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5257650" cy="1131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1.4 </a:t>
            </a:r>
            <a:r>
              <a:rPr lang="es-ES" dirty="0"/>
              <a:t>Historias de Usuarios</a:t>
            </a:r>
            <a:endParaRPr dirty="0"/>
          </a:p>
        </p:txBody>
      </p:sp>
      <p:sp>
        <p:nvSpPr>
          <p:cNvPr id="175" name="Google Shape;175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279435"/>
              </p:ext>
            </p:extLst>
          </p:nvPr>
        </p:nvGraphicFramePr>
        <p:xfrm>
          <a:off x="435127" y="1091471"/>
          <a:ext cx="8090866" cy="3409065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602513">
                  <a:extLst>
                    <a:ext uri="{9D8B030D-6E8A-4147-A177-3AD203B41FA5}">
                      <a16:colId xmlns:a16="http://schemas.microsoft.com/office/drawing/2014/main" val="20241676"/>
                    </a:ext>
                  </a:extLst>
                </a:gridCol>
                <a:gridCol w="595338">
                  <a:extLst>
                    <a:ext uri="{9D8B030D-6E8A-4147-A177-3AD203B41FA5}">
                      <a16:colId xmlns:a16="http://schemas.microsoft.com/office/drawing/2014/main" val="1929849207"/>
                    </a:ext>
                  </a:extLst>
                </a:gridCol>
                <a:gridCol w="3303885">
                  <a:extLst>
                    <a:ext uri="{9D8B030D-6E8A-4147-A177-3AD203B41FA5}">
                      <a16:colId xmlns:a16="http://schemas.microsoft.com/office/drawing/2014/main" val="2953477706"/>
                    </a:ext>
                  </a:extLst>
                </a:gridCol>
                <a:gridCol w="2472209">
                  <a:extLst>
                    <a:ext uri="{9D8B030D-6E8A-4147-A177-3AD203B41FA5}">
                      <a16:colId xmlns:a16="http://schemas.microsoft.com/office/drawing/2014/main" val="2119901429"/>
                    </a:ext>
                  </a:extLst>
                </a:gridCol>
                <a:gridCol w="622001">
                  <a:extLst>
                    <a:ext uri="{9D8B030D-6E8A-4147-A177-3AD203B41FA5}">
                      <a16:colId xmlns:a16="http://schemas.microsoft.com/office/drawing/2014/main" val="1476907653"/>
                    </a:ext>
                  </a:extLst>
                </a:gridCol>
                <a:gridCol w="494920">
                  <a:extLst>
                    <a:ext uri="{9D8B030D-6E8A-4147-A177-3AD203B41FA5}">
                      <a16:colId xmlns:a16="http://schemas.microsoft.com/office/drawing/2014/main" val="2140866691"/>
                    </a:ext>
                  </a:extLst>
                </a:gridCol>
              </a:tblGrid>
              <a:tr h="193008"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u="none" strike="noStrike" dirty="0">
                          <a:effectLst/>
                        </a:rPr>
                        <a:t>Numero</a:t>
                      </a:r>
                      <a:endParaRPr lang="es-CL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u="none" strike="noStrike">
                          <a:effectLst/>
                        </a:rPr>
                        <a:t>ROL</a:t>
                      </a:r>
                      <a:endParaRPr lang="es-CL" sz="9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u="none" strike="noStrike" dirty="0">
                          <a:effectLst/>
                        </a:rPr>
                        <a:t>Objetivo </a:t>
                      </a:r>
                      <a:endParaRPr lang="es-CL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u="none" strike="noStrike">
                          <a:effectLst/>
                        </a:rPr>
                        <a:t>Razón</a:t>
                      </a:r>
                      <a:endParaRPr lang="es-CL" sz="9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u="none" strike="noStrike">
                          <a:effectLst/>
                        </a:rPr>
                        <a:t>Prioridad</a:t>
                      </a:r>
                      <a:endParaRPr lang="es-CL" sz="9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ctr"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u="none" strike="noStrike" dirty="0">
                          <a:effectLst/>
                        </a:rPr>
                        <a:t>Peso</a:t>
                      </a:r>
                      <a:endParaRPr lang="es-CL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ctr"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359368"/>
                  </a:ext>
                </a:extLst>
              </a:tr>
              <a:tr h="171561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</a:rPr>
                        <a:t>1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</a:rPr>
                        <a:t>Planificador 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u="none" strike="noStrike" dirty="0">
                          <a:effectLst/>
                        </a:rPr>
                        <a:t>quiero contar con una plataforma web que me permita realizar la planificación </a:t>
                      </a:r>
                      <a:endParaRPr lang="es-MX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u="none" strike="noStrike">
                          <a:effectLst/>
                        </a:rPr>
                        <a:t>para tener visivilidad de lo planificado 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</a:rPr>
                        <a:t>alto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</a:rPr>
                        <a:t>8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extLst>
                  <a:ext uri="{0D108BD9-81ED-4DB2-BD59-A6C34878D82A}">
                    <a16:rowId xmlns:a16="http://schemas.microsoft.com/office/drawing/2014/main" val="2610941511"/>
                  </a:ext>
                </a:extLst>
              </a:tr>
              <a:tr h="249706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</a:rPr>
                        <a:t>2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</a:rPr>
                        <a:t>Planificador 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u="none" strike="noStrike" dirty="0">
                          <a:effectLst/>
                        </a:rPr>
                        <a:t>Quiero que la planificación este separada por ambiente  consolidado, </a:t>
                      </a:r>
                      <a:r>
                        <a:rPr lang="es-MX" sz="700" u="none" strike="noStrike" dirty="0" err="1">
                          <a:effectLst/>
                        </a:rPr>
                        <a:t>desconsolidado</a:t>
                      </a:r>
                      <a:r>
                        <a:rPr lang="es-MX" sz="700" u="none" strike="noStrike" dirty="0">
                          <a:effectLst/>
                        </a:rPr>
                        <a:t> y despacho</a:t>
                      </a:r>
                      <a:endParaRPr lang="es-MX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u="none" strike="noStrike" dirty="0">
                          <a:effectLst/>
                        </a:rPr>
                        <a:t>Para tener claridad la cantidad de tarjas planificada </a:t>
                      </a:r>
                      <a:endParaRPr lang="es-MX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</a:rPr>
                        <a:t>alto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</a:rPr>
                        <a:t>8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extLst>
                  <a:ext uri="{0D108BD9-81ED-4DB2-BD59-A6C34878D82A}">
                    <a16:rowId xmlns:a16="http://schemas.microsoft.com/office/drawing/2014/main" val="56234179"/>
                  </a:ext>
                </a:extLst>
              </a:tr>
              <a:tr h="186831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</a:rPr>
                        <a:t>3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</a:rPr>
                        <a:t>Planificador 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u="none" strike="noStrike" dirty="0">
                          <a:effectLst/>
                        </a:rPr>
                        <a:t>quiero que el sistema  maneje distintos estados </a:t>
                      </a:r>
                      <a:endParaRPr lang="es-MX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u="none" strike="noStrike" dirty="0">
                          <a:effectLst/>
                        </a:rPr>
                        <a:t>para pueda saber el cliente el estado de su carga </a:t>
                      </a:r>
                      <a:endParaRPr lang="es-MX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</a:rPr>
                        <a:t>alto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</a:rPr>
                        <a:t>7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extLst>
                  <a:ext uri="{0D108BD9-81ED-4DB2-BD59-A6C34878D82A}">
                    <a16:rowId xmlns:a16="http://schemas.microsoft.com/office/drawing/2014/main" val="1407668223"/>
                  </a:ext>
                </a:extLst>
              </a:tr>
              <a:tr h="212728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</a:rPr>
                        <a:t>4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</a:rPr>
                        <a:t>Planificador 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u="none" strike="noStrike" dirty="0">
                          <a:effectLst/>
                        </a:rPr>
                        <a:t>quiero tener reportes bajo demanda y exportables a </a:t>
                      </a:r>
                      <a:r>
                        <a:rPr lang="es-MX" sz="700" u="none" strike="noStrike" dirty="0" err="1">
                          <a:effectLst/>
                        </a:rPr>
                        <a:t>excel</a:t>
                      </a:r>
                      <a:r>
                        <a:rPr lang="es-MX" sz="700" u="none" strike="noStrike" dirty="0">
                          <a:effectLst/>
                        </a:rPr>
                        <a:t> </a:t>
                      </a:r>
                      <a:endParaRPr lang="es-MX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u="none" strike="noStrike" dirty="0">
                          <a:effectLst/>
                        </a:rPr>
                        <a:t>Para entregar la información en forma </a:t>
                      </a:r>
                      <a:r>
                        <a:rPr lang="es-MX" sz="700" u="none" strike="noStrike" dirty="0" err="1">
                          <a:effectLst/>
                        </a:rPr>
                        <a:t>rapida</a:t>
                      </a:r>
                      <a:r>
                        <a:rPr lang="es-MX" sz="700" u="none" strike="noStrike" dirty="0">
                          <a:effectLst/>
                        </a:rPr>
                        <a:t> a quien lo solicite </a:t>
                      </a:r>
                      <a:endParaRPr lang="es-MX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</a:rPr>
                        <a:t>medio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</a:rPr>
                        <a:t>5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extLst>
                  <a:ext uri="{0D108BD9-81ED-4DB2-BD59-A6C34878D82A}">
                    <a16:rowId xmlns:a16="http://schemas.microsoft.com/office/drawing/2014/main" val="473949354"/>
                  </a:ext>
                </a:extLst>
              </a:tr>
              <a:tr h="248731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</a:rPr>
                        <a:t>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</a:rPr>
                        <a:t>Supervisor 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u="none" strike="noStrike" dirty="0">
                          <a:effectLst/>
                        </a:rPr>
                        <a:t>Quiero que se maneje perfiles de usuario</a:t>
                      </a:r>
                      <a:endParaRPr lang="es-MX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u="none" strike="noStrike" dirty="0">
                          <a:effectLst/>
                        </a:rPr>
                        <a:t>para que solo puedan ingresar y realizar    las actividades asignadas.</a:t>
                      </a:r>
                      <a:endParaRPr lang="es-MX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</a:rPr>
                        <a:t>alto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</a:rPr>
                        <a:t>8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extLst>
                  <a:ext uri="{0D108BD9-81ED-4DB2-BD59-A6C34878D82A}">
                    <a16:rowId xmlns:a16="http://schemas.microsoft.com/office/drawing/2014/main" val="2437852856"/>
                  </a:ext>
                </a:extLst>
              </a:tr>
              <a:tr h="124853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</a:rPr>
                        <a:t>6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</a:rPr>
                        <a:t>Supervisor 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u="none" strike="noStrike">
                          <a:effectLst/>
                        </a:rPr>
                        <a:t>Quiero que  solo puedan tener acceso los autorizados 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</a:rPr>
                        <a:t>para evitar cambios no autorizados 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</a:rPr>
                        <a:t>alto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</a:rPr>
                        <a:t>8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extLst>
                  <a:ext uri="{0D108BD9-81ED-4DB2-BD59-A6C34878D82A}">
                    <a16:rowId xmlns:a16="http://schemas.microsoft.com/office/drawing/2014/main" val="2339385365"/>
                  </a:ext>
                </a:extLst>
              </a:tr>
              <a:tr h="146785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</a:rPr>
                        <a:t>7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</a:rPr>
                        <a:t>Supervisor 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u="none" strike="noStrike" dirty="0">
                          <a:effectLst/>
                        </a:rPr>
                        <a:t>Los clientes deben tener acceso solo a descargar y a imprimir sus tarjas cerradas</a:t>
                      </a:r>
                      <a:endParaRPr lang="es-MX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u="none" strike="noStrike">
                          <a:effectLst/>
                        </a:rPr>
                        <a:t>para que sea rapido y asi disminuir los tiempos de entrega 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</a:rPr>
                        <a:t>medio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</a:rPr>
                        <a:t>8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extLst>
                  <a:ext uri="{0D108BD9-81ED-4DB2-BD59-A6C34878D82A}">
                    <a16:rowId xmlns:a16="http://schemas.microsoft.com/office/drawing/2014/main" val="335411247"/>
                  </a:ext>
                </a:extLst>
              </a:tr>
              <a:tr h="157264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</a:rPr>
                        <a:t>8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</a:rPr>
                        <a:t>JOP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u="none" strike="noStrike">
                          <a:effectLst/>
                        </a:rPr>
                        <a:t>quiero que la aplicación móvil sea asincrona 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u="none" strike="noStrike">
                          <a:effectLst/>
                        </a:rPr>
                        <a:t>para que se trabaje aun cuando no este disponible la red wifi.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</a:rPr>
                        <a:t>alto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</a:rPr>
                        <a:t>7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extLst>
                  <a:ext uri="{0D108BD9-81ED-4DB2-BD59-A6C34878D82A}">
                    <a16:rowId xmlns:a16="http://schemas.microsoft.com/office/drawing/2014/main" val="1744180625"/>
                  </a:ext>
                </a:extLst>
              </a:tr>
              <a:tr h="178709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</a:rPr>
                        <a:t>9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</a:rPr>
                        <a:t>JOP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u="none" strike="noStrike" dirty="0">
                          <a:effectLst/>
                        </a:rPr>
                        <a:t>quiero que la aplicación móvil permita trabajar en forma simultanea </a:t>
                      </a:r>
                      <a:endParaRPr lang="es-MX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</a:rPr>
                        <a:t>para que se realicen tarjas en forma simultanea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</a:rPr>
                        <a:t>alto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</a:rPr>
                        <a:t>8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extLst>
                  <a:ext uri="{0D108BD9-81ED-4DB2-BD59-A6C34878D82A}">
                    <a16:rowId xmlns:a16="http://schemas.microsoft.com/office/drawing/2014/main" val="3337460248"/>
                  </a:ext>
                </a:extLst>
              </a:tr>
              <a:tr h="207303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</a:rPr>
                        <a:t>10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</a:rPr>
                        <a:t>JOP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u="none" strike="noStrike" dirty="0">
                          <a:effectLst/>
                        </a:rPr>
                        <a:t>La aplicación web debe permitir realizar </a:t>
                      </a:r>
                      <a:r>
                        <a:rPr lang="es-MX" sz="700" u="none" strike="noStrike" dirty="0" err="1">
                          <a:effectLst/>
                        </a:rPr>
                        <a:t>busqueda</a:t>
                      </a:r>
                      <a:r>
                        <a:rPr lang="es-MX" sz="700" u="none" strike="noStrike" dirty="0">
                          <a:effectLst/>
                        </a:rPr>
                        <a:t> por diferentes criterios </a:t>
                      </a:r>
                      <a:endParaRPr lang="es-MX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u="none" strike="noStrike">
                          <a:effectLst/>
                        </a:rPr>
                        <a:t>para que el informe tarja este disponible enforma rápida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</a:rPr>
                        <a:t>medio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</a:rPr>
                        <a:t>6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extLst>
                  <a:ext uri="{0D108BD9-81ED-4DB2-BD59-A6C34878D82A}">
                    <a16:rowId xmlns:a16="http://schemas.microsoft.com/office/drawing/2014/main" val="3549502045"/>
                  </a:ext>
                </a:extLst>
              </a:tr>
              <a:tr h="249706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</a:rPr>
                        <a:t>11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</a:rPr>
                        <a:t>JOP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u="none" strike="noStrike">
                          <a:effectLst/>
                        </a:rPr>
                        <a:t>quiero que la aplicación no permita cometer errores para ello debe validar los ingresos de datos 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u="none" strike="noStrike" dirty="0">
                          <a:effectLst/>
                        </a:rPr>
                        <a:t>para evitar los errores de digitación </a:t>
                      </a:r>
                      <a:endParaRPr lang="es-MX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</a:rPr>
                        <a:t>alto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</a:rPr>
                        <a:t>7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extLst>
                  <a:ext uri="{0D108BD9-81ED-4DB2-BD59-A6C34878D82A}">
                    <a16:rowId xmlns:a16="http://schemas.microsoft.com/office/drawing/2014/main" val="2373470996"/>
                  </a:ext>
                </a:extLst>
              </a:tr>
              <a:tr h="179195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</a:rPr>
                        <a:t>12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</a:rPr>
                        <a:t>JOP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u="none" strike="noStrike">
                          <a:effectLst/>
                        </a:rPr>
                        <a:t>Quiero que el sistema permita agregarle nuevas funcionalidades 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u="none" strike="noStrike" dirty="0">
                          <a:effectLst/>
                        </a:rPr>
                        <a:t>para que sea escalable en el tiempo</a:t>
                      </a:r>
                      <a:endParaRPr lang="es-MX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</a:rPr>
                        <a:t>medio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</a:rPr>
                        <a:t>6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extLst>
                  <a:ext uri="{0D108BD9-81ED-4DB2-BD59-A6C34878D82A}">
                    <a16:rowId xmlns:a16="http://schemas.microsoft.com/office/drawing/2014/main" val="1626709350"/>
                  </a:ext>
                </a:extLst>
              </a:tr>
              <a:tr h="171561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</a:rPr>
                        <a:t>13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</a:rPr>
                        <a:t>Sistema 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u="none" strike="noStrike">
                          <a:effectLst/>
                        </a:rPr>
                        <a:t>quiero que el sistema almacene los datos en una base de datos 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u="none" strike="noStrike" dirty="0">
                          <a:effectLst/>
                        </a:rPr>
                        <a:t>para mantener los datos protegidos </a:t>
                      </a:r>
                      <a:endParaRPr lang="es-MX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</a:rPr>
                        <a:t>alto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</a:rPr>
                        <a:t>8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extLst>
                  <a:ext uri="{0D108BD9-81ED-4DB2-BD59-A6C34878D82A}">
                    <a16:rowId xmlns:a16="http://schemas.microsoft.com/office/drawing/2014/main" val="448956306"/>
                  </a:ext>
                </a:extLst>
              </a:tr>
              <a:tr h="249706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</a:rPr>
                        <a:t>14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</a:rPr>
                        <a:t>JOP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u="none" strike="noStrike">
                          <a:effectLst/>
                        </a:rPr>
                        <a:t>El sistema debe estar disponible siempre con la excepción de cuando este en mantención 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u="none" strike="noStrike" dirty="0">
                          <a:effectLst/>
                        </a:rPr>
                        <a:t>para que evitar </a:t>
                      </a:r>
                      <a:r>
                        <a:rPr lang="es-MX" sz="700" u="none" strike="noStrike" dirty="0" err="1">
                          <a:effectLst/>
                        </a:rPr>
                        <a:t>interrupcuines</a:t>
                      </a:r>
                      <a:r>
                        <a:rPr lang="es-MX" sz="700" u="none" strike="noStrike" dirty="0">
                          <a:effectLst/>
                        </a:rPr>
                        <a:t> en la operación </a:t>
                      </a:r>
                      <a:endParaRPr lang="es-MX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</a:rPr>
                        <a:t>medio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</a:rPr>
                        <a:t>6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extLst>
                  <a:ext uri="{0D108BD9-81ED-4DB2-BD59-A6C34878D82A}">
                    <a16:rowId xmlns:a16="http://schemas.microsoft.com/office/drawing/2014/main" val="1679432431"/>
                  </a:ext>
                </a:extLst>
              </a:tr>
              <a:tr h="172048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</a:rPr>
                        <a:t>15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</a:rPr>
                        <a:t>Tarjador 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u="none" strike="noStrike">
                          <a:effectLst/>
                        </a:rPr>
                        <a:t>Quiero que el sistema movil sea facil de usar 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u="none" strike="noStrike" dirty="0">
                          <a:effectLst/>
                        </a:rPr>
                        <a:t>para que la tarja se realice en forma </a:t>
                      </a:r>
                      <a:r>
                        <a:rPr lang="es-MX" sz="700" u="none" strike="noStrike" dirty="0" err="1">
                          <a:effectLst/>
                        </a:rPr>
                        <a:t>rapida</a:t>
                      </a:r>
                      <a:r>
                        <a:rPr lang="es-MX" sz="700" u="none" strike="noStrike" dirty="0">
                          <a:effectLst/>
                        </a:rPr>
                        <a:t> </a:t>
                      </a:r>
                      <a:endParaRPr lang="es-MX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</a:rPr>
                        <a:t>medio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</a:rPr>
                        <a:t>6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extLst>
                  <a:ext uri="{0D108BD9-81ED-4DB2-BD59-A6C34878D82A}">
                    <a16:rowId xmlns:a16="http://schemas.microsoft.com/office/drawing/2014/main" val="999793940"/>
                  </a:ext>
                </a:extLst>
              </a:tr>
              <a:tr h="178709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</a:rPr>
                        <a:t>16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</a:rPr>
                        <a:t>Planificador 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u="none" strike="noStrike">
                          <a:effectLst/>
                        </a:rPr>
                        <a:t>quiero que el sistema permita insertar, modificar y eliminar los datos ingresados 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u="none" strike="noStrike" dirty="0">
                          <a:effectLst/>
                        </a:rPr>
                        <a:t>para no se llene de basura la base de datos.</a:t>
                      </a:r>
                      <a:endParaRPr lang="es-MX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</a:rPr>
                        <a:t>alto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</a:rPr>
                        <a:t>7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extLst>
                  <a:ext uri="{0D108BD9-81ED-4DB2-BD59-A6C34878D82A}">
                    <a16:rowId xmlns:a16="http://schemas.microsoft.com/office/drawing/2014/main" val="23451049"/>
                  </a:ext>
                </a:extLst>
              </a:tr>
              <a:tr h="124853"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</a:rPr>
                        <a:t>17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>
                          <a:effectLst/>
                        </a:rPr>
                        <a:t>Tarjador </a:t>
                      </a:r>
                      <a:endParaRPr lang="es-C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u="none" strike="noStrike">
                          <a:effectLst/>
                        </a:rPr>
                        <a:t>el sistema móvil debe permitir sacar fotografias </a:t>
                      </a:r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u="none" strike="noStrike" dirty="0">
                          <a:effectLst/>
                        </a:rPr>
                        <a:t>para que sea parte de la aplicación </a:t>
                      </a:r>
                      <a:endParaRPr lang="es-MX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</a:rPr>
                        <a:t>alto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700" u="none" strike="noStrike" dirty="0">
                          <a:effectLst/>
                        </a:rPr>
                        <a:t>7</a:t>
                      </a:r>
                      <a:endParaRPr lang="es-C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6" marR="5176" marT="5176" marB="0" anchor="b"/>
                </a:tc>
                <a:extLst>
                  <a:ext uri="{0D108BD9-81ED-4DB2-BD59-A6C34878D82A}">
                    <a16:rowId xmlns:a16="http://schemas.microsoft.com/office/drawing/2014/main" val="76286234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2.2 </a:t>
            </a:r>
            <a:r>
              <a:rPr lang="es-ES" dirty="0"/>
              <a:t>Plan de Pruebas </a:t>
            </a:r>
            <a:endParaRPr dirty="0"/>
          </a:p>
        </p:txBody>
      </p:sp>
      <p:sp>
        <p:nvSpPr>
          <p:cNvPr id="175" name="Google Shape;175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9740295"/>
              </p:ext>
            </p:extLst>
          </p:nvPr>
        </p:nvGraphicFramePr>
        <p:xfrm>
          <a:off x="137652" y="1092813"/>
          <a:ext cx="8694648" cy="35190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7521">
                  <a:extLst>
                    <a:ext uri="{9D8B030D-6E8A-4147-A177-3AD203B41FA5}">
                      <a16:colId xmlns:a16="http://schemas.microsoft.com/office/drawing/2014/main" val="140786681"/>
                    </a:ext>
                  </a:extLst>
                </a:gridCol>
                <a:gridCol w="1330271">
                  <a:extLst>
                    <a:ext uri="{9D8B030D-6E8A-4147-A177-3AD203B41FA5}">
                      <a16:colId xmlns:a16="http://schemas.microsoft.com/office/drawing/2014/main" val="2598248631"/>
                    </a:ext>
                  </a:extLst>
                </a:gridCol>
                <a:gridCol w="1068800">
                  <a:extLst>
                    <a:ext uri="{9D8B030D-6E8A-4147-A177-3AD203B41FA5}">
                      <a16:colId xmlns:a16="http://schemas.microsoft.com/office/drawing/2014/main" val="3010561362"/>
                    </a:ext>
                  </a:extLst>
                </a:gridCol>
                <a:gridCol w="1012723">
                  <a:extLst>
                    <a:ext uri="{9D8B030D-6E8A-4147-A177-3AD203B41FA5}">
                      <a16:colId xmlns:a16="http://schemas.microsoft.com/office/drawing/2014/main" val="2127855341"/>
                    </a:ext>
                  </a:extLst>
                </a:gridCol>
                <a:gridCol w="727587">
                  <a:extLst>
                    <a:ext uri="{9D8B030D-6E8A-4147-A177-3AD203B41FA5}">
                      <a16:colId xmlns:a16="http://schemas.microsoft.com/office/drawing/2014/main" val="253196705"/>
                    </a:ext>
                  </a:extLst>
                </a:gridCol>
                <a:gridCol w="1481590">
                  <a:extLst>
                    <a:ext uri="{9D8B030D-6E8A-4147-A177-3AD203B41FA5}">
                      <a16:colId xmlns:a16="http://schemas.microsoft.com/office/drawing/2014/main" val="2797191466"/>
                    </a:ext>
                  </a:extLst>
                </a:gridCol>
                <a:gridCol w="1756156">
                  <a:extLst>
                    <a:ext uri="{9D8B030D-6E8A-4147-A177-3AD203B41FA5}">
                      <a16:colId xmlns:a16="http://schemas.microsoft.com/office/drawing/2014/main" val="1468944520"/>
                    </a:ext>
                  </a:extLst>
                </a:gridCol>
              </a:tblGrid>
              <a:tr h="313173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u="none" strike="noStrike" dirty="0">
                          <a:effectLst/>
                        </a:rPr>
                        <a:t>Objetivo General</a:t>
                      </a:r>
                      <a:endParaRPr lang="es-CL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u="none" strike="noStrike" dirty="0" smtClean="0">
                          <a:effectLst/>
                        </a:rPr>
                        <a:t>Requerimientos </a:t>
                      </a:r>
                      <a:r>
                        <a:rPr lang="es-CL" sz="900" b="1" u="none" strike="noStrike" dirty="0">
                          <a:effectLst/>
                        </a:rPr>
                        <a:t>de alto nivel</a:t>
                      </a:r>
                      <a:endParaRPr lang="es-CL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u="none" strike="noStrike" dirty="0">
                          <a:effectLst/>
                        </a:rPr>
                        <a:t>Riesgo</a:t>
                      </a:r>
                      <a:endParaRPr lang="es-CL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u="none" strike="noStrike" dirty="0" err="1">
                          <a:effectLst/>
                        </a:rPr>
                        <a:t>Backlog</a:t>
                      </a:r>
                      <a:endParaRPr lang="es-CL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900" b="1" u="none" strike="noStrike" dirty="0">
                          <a:effectLst/>
                        </a:rPr>
                        <a:t>Responsable</a:t>
                      </a:r>
                      <a:endParaRPr lang="es-CL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900" b="1" u="none" strike="noStrike" dirty="0">
                          <a:effectLst/>
                        </a:rPr>
                        <a:t>Pruebas</a:t>
                      </a:r>
                      <a:endParaRPr lang="es-CL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900" b="1" u="none" strike="noStrike" dirty="0">
                          <a:effectLst/>
                        </a:rPr>
                        <a:t>Casos de uso</a:t>
                      </a:r>
                      <a:endParaRPr lang="es-CL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479674"/>
                  </a:ext>
                </a:extLst>
              </a:tr>
              <a:tr h="346138"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u="none" strike="noStrike">
                          <a:effectLst/>
                        </a:rPr>
                        <a:t>OE1 Contar con un sistema tarja móvil asincrónico que no dependa de la red wifi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800" u="none" strike="noStrike">
                          <a:effectLst/>
                        </a:rPr>
                        <a:t>RF5.- El usuario debe poder acceder a una aplicación en terreno para poder hacer el ingreso de los datos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800" u="none" strike="noStrike">
                          <a:effectLst/>
                        </a:rPr>
                        <a:t>3.- fallas de conectividad Wifi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800" u="none" strike="noStrike" dirty="0">
                          <a:effectLst/>
                        </a:rPr>
                        <a:t> 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/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s-CL" sz="800" u="none" strike="noStrike" dirty="0">
                          <a:effectLst/>
                        </a:rPr>
                        <a:t>Desarrollador 1</a:t>
                      </a:r>
                      <a:br>
                        <a:rPr lang="es-CL" sz="800" u="none" strike="noStrike" dirty="0">
                          <a:effectLst/>
                        </a:rPr>
                      </a:br>
                      <a:r>
                        <a:rPr lang="es-CL" sz="800" u="none" strike="noStrike" dirty="0">
                          <a:effectLst/>
                        </a:rPr>
                        <a:t>Key </a:t>
                      </a:r>
                      <a:r>
                        <a:rPr lang="es-CL" sz="800" u="none" strike="noStrike" dirty="0" err="1">
                          <a:effectLst/>
                        </a:rPr>
                        <a:t>User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800" u="none" strike="noStrike" dirty="0">
                          <a:effectLst/>
                        </a:rPr>
                        <a:t> 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800" u="none" strike="noStrike" dirty="0">
                          <a:effectLst/>
                        </a:rPr>
                        <a:t>1.- Usuario registrado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b"/>
                </a:tc>
                <a:extLst>
                  <a:ext uri="{0D108BD9-81ED-4DB2-BD59-A6C34878D82A}">
                    <a16:rowId xmlns:a16="http://schemas.microsoft.com/office/drawing/2014/main" val="1446382735"/>
                  </a:ext>
                </a:extLst>
              </a:tr>
              <a:tr h="230759">
                <a:tc>
                  <a:txBody>
                    <a:bodyPr/>
                    <a:lstStyle/>
                    <a:p>
                      <a:pPr algn="l" fontAlgn="ctr"/>
                      <a:r>
                        <a:rPr lang="es-CL" sz="800" u="none" strike="noStrike">
                          <a:effectLst/>
                        </a:rPr>
                        <a:t> </a:t>
                      </a:r>
                      <a:endParaRPr lang="es-C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s-MX" sz="800" u="none" strike="noStrike" dirty="0">
                          <a:effectLst/>
                        </a:rPr>
                        <a:t>RS2.-    Múltiples usuarios pueden realizar diversas operaciones en una misma instancia de tiempo. 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800" u="none" strike="noStrike">
                          <a:effectLst/>
                        </a:rPr>
                        <a:t> </a:t>
                      </a:r>
                      <a:endParaRPr lang="es-C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s-CL" sz="800" u="none" strike="noStrike">
                          <a:effectLst/>
                        </a:rPr>
                        <a:t>B8.- Aplicación Asincronica </a:t>
                      </a:r>
                      <a:endParaRPr lang="es-C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u="none" strike="noStrike">
                          <a:effectLst/>
                        </a:rPr>
                        <a:t>P1.-  Sólo usuarios registrados pueden ingresar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800" u="none" strike="noStrike" dirty="0">
                          <a:effectLst/>
                        </a:rPr>
                        <a:t>1.1 ingreso de usuario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b"/>
                </a:tc>
                <a:extLst>
                  <a:ext uri="{0D108BD9-81ED-4DB2-BD59-A6C34878D82A}">
                    <a16:rowId xmlns:a16="http://schemas.microsoft.com/office/drawing/2014/main" val="1049268269"/>
                  </a:ext>
                </a:extLst>
              </a:tr>
              <a:tr h="219771">
                <a:tc>
                  <a:txBody>
                    <a:bodyPr/>
                    <a:lstStyle/>
                    <a:p>
                      <a:pPr algn="l" fontAlgn="ctr"/>
                      <a:r>
                        <a:rPr lang="es-CL" sz="800" u="none" strike="noStrike" dirty="0">
                          <a:effectLst/>
                        </a:rPr>
                        <a:t> 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800" u="none" strike="noStrike">
                          <a:effectLst/>
                        </a:rPr>
                        <a:t> </a:t>
                      </a:r>
                      <a:endParaRPr lang="es-C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s-MX" sz="800" u="none" strike="noStrike">
                          <a:effectLst/>
                        </a:rPr>
                        <a:t>P2.-  Dos usuarios de forma simultánea pueden acceder a la Aplicación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800" u="none" strike="noStrike" dirty="0">
                          <a:effectLst/>
                        </a:rPr>
                        <a:t>1.2 ingreso de usuario con </a:t>
                      </a:r>
                      <a:r>
                        <a:rPr lang="es-CL" sz="800" u="none" strike="noStrike" dirty="0" err="1">
                          <a:effectLst/>
                        </a:rPr>
                        <a:t>password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b"/>
                </a:tc>
                <a:extLst>
                  <a:ext uri="{0D108BD9-81ED-4DB2-BD59-A6C34878D82A}">
                    <a16:rowId xmlns:a16="http://schemas.microsoft.com/office/drawing/2014/main" val="2656106582"/>
                  </a:ext>
                </a:extLst>
              </a:tr>
              <a:tr h="316776">
                <a:tc>
                  <a:txBody>
                    <a:bodyPr/>
                    <a:lstStyle/>
                    <a:p>
                      <a:pPr algn="l" fontAlgn="ctr"/>
                      <a:r>
                        <a:rPr lang="es-CL" sz="800" u="none" strike="noStrike">
                          <a:effectLst/>
                        </a:rPr>
                        <a:t> </a:t>
                      </a:r>
                      <a:endParaRPr lang="es-C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u="none" strike="noStrike">
                          <a:effectLst/>
                        </a:rPr>
                        <a:t>RF1   El sistema debe solicitar contraseña de ingreso para acceder al sistema 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800" u="none" strike="noStrike" dirty="0">
                          <a:effectLst/>
                        </a:rPr>
                        <a:t> 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800" u="none" strike="noStrike" dirty="0">
                          <a:effectLst/>
                        </a:rPr>
                        <a:t>2.- Usuario No registrado 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b"/>
                </a:tc>
                <a:extLst>
                  <a:ext uri="{0D108BD9-81ED-4DB2-BD59-A6C34878D82A}">
                    <a16:rowId xmlns:a16="http://schemas.microsoft.com/office/drawing/2014/main" val="3909702898"/>
                  </a:ext>
                </a:extLst>
              </a:tr>
              <a:tr h="115379">
                <a:tc>
                  <a:txBody>
                    <a:bodyPr/>
                    <a:lstStyle/>
                    <a:p>
                      <a:pPr algn="l" fontAlgn="ctr"/>
                      <a:r>
                        <a:rPr lang="es-CL" sz="800" u="none" strike="noStrike">
                          <a:effectLst/>
                        </a:rPr>
                        <a:t> </a:t>
                      </a:r>
                      <a:endParaRPr lang="es-C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/>
                </a:tc>
                <a:tc rowSpan="2">
                  <a:txBody>
                    <a:bodyPr/>
                    <a:lstStyle/>
                    <a:p>
                      <a:pPr algn="l" fontAlgn="t"/>
                      <a:r>
                        <a:rPr lang="es-MX" sz="800" u="none" strike="noStrike">
                          <a:effectLst/>
                        </a:rPr>
                        <a:t>RF2.- El sistema debe manejar perfiles de usuarios para limitar acceso entre los distintos tipos de usuarios 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L" sz="800" u="none" strike="noStrike">
                          <a:effectLst/>
                        </a:rPr>
                        <a:t> </a:t>
                      </a:r>
                      <a:endParaRPr lang="es-C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s-CL" sz="800" u="none" strike="noStrike">
                          <a:effectLst/>
                        </a:rPr>
                        <a:t>B5.- Perfiles de usuario</a:t>
                      </a:r>
                      <a:endParaRPr lang="es-C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s-CL" sz="800" u="none" strike="noStrike">
                          <a:effectLst/>
                        </a:rPr>
                        <a:t>Desarrollador 2</a:t>
                      </a:r>
                      <a:br>
                        <a:rPr lang="es-CL" sz="800" u="none" strike="noStrike">
                          <a:effectLst/>
                        </a:rPr>
                      </a:br>
                      <a:r>
                        <a:rPr lang="es-CL" sz="800" u="none" strike="noStrike">
                          <a:effectLst/>
                        </a:rPr>
                        <a:t>Key User</a:t>
                      </a:r>
                      <a:endParaRPr lang="es-C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s-CL" sz="800" u="none" strike="noStrike">
                          <a:effectLst/>
                        </a:rPr>
                        <a:t>P3.-  Dos usuarios de distinto perfil tienen distintos usos</a:t>
                      </a:r>
                      <a:endParaRPr lang="es-C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u="none" strike="noStrike" dirty="0">
                          <a:effectLst/>
                        </a:rPr>
                        <a:t>1.1. dos usuarios ingresan con cuenta 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b"/>
                </a:tc>
                <a:extLst>
                  <a:ext uri="{0D108BD9-81ED-4DB2-BD59-A6C34878D82A}">
                    <a16:rowId xmlns:a16="http://schemas.microsoft.com/office/drawing/2014/main" val="920639850"/>
                  </a:ext>
                </a:extLst>
              </a:tr>
              <a:tr h="362621">
                <a:tc>
                  <a:txBody>
                    <a:bodyPr/>
                    <a:lstStyle/>
                    <a:p>
                      <a:pPr algn="l" fontAlgn="ctr"/>
                      <a:r>
                        <a:rPr lang="es-CL" sz="800" u="none" strike="noStrike">
                          <a:effectLst/>
                        </a:rPr>
                        <a:t> </a:t>
                      </a:r>
                      <a:endParaRPr lang="es-C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800" u="none" strike="noStrike">
                          <a:effectLst/>
                        </a:rPr>
                        <a:t>8.- control de acceso de la aplicación 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u="none" strike="noStrike" dirty="0">
                          <a:effectLst/>
                        </a:rPr>
                        <a:t>1.2. se compara </a:t>
                      </a:r>
                      <a:r>
                        <a:rPr lang="es-MX" sz="800" u="none" strike="noStrike" dirty="0" smtClean="0">
                          <a:effectLst/>
                        </a:rPr>
                        <a:t>despliegue </a:t>
                      </a:r>
                      <a:r>
                        <a:rPr lang="es-MX" sz="800" u="none" strike="noStrike" dirty="0">
                          <a:effectLst/>
                        </a:rPr>
                        <a:t>de opciones 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b"/>
                </a:tc>
                <a:extLst>
                  <a:ext uri="{0D108BD9-81ED-4DB2-BD59-A6C34878D82A}">
                    <a16:rowId xmlns:a16="http://schemas.microsoft.com/office/drawing/2014/main" val="681882024"/>
                  </a:ext>
                </a:extLst>
              </a:tr>
              <a:tr h="120873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s-MX" sz="800" u="none" strike="noStrike">
                          <a:effectLst/>
                        </a:rPr>
                        <a:t>OE7 Disminuir los errores en el documento informe tarja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/>
                </a:tc>
                <a:tc rowSpan="3">
                  <a:txBody>
                    <a:bodyPr/>
                    <a:lstStyle/>
                    <a:p>
                      <a:pPr algn="l" fontAlgn="t"/>
                      <a:r>
                        <a:rPr lang="es-MX" sz="800" u="none" strike="noStrike">
                          <a:effectLst/>
                        </a:rPr>
                        <a:t>RF3.- El sistema debe usar validaciones para el correcto ingreso de la información antes de ser almacenada en la base de datos.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L" sz="800" u="none" strike="noStrike">
                          <a:effectLst/>
                        </a:rPr>
                        <a:t> </a:t>
                      </a:r>
                      <a:endParaRPr lang="es-C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s-MX" sz="800" u="none" strike="noStrike">
                          <a:effectLst/>
                        </a:rPr>
                        <a:t>B11.- Validar ingreso de datos (incremental)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s-CL" sz="800" u="none" strike="noStrike">
                          <a:effectLst/>
                        </a:rPr>
                        <a:t>Desarrollador 2</a:t>
                      </a:r>
                      <a:br>
                        <a:rPr lang="es-CL" sz="800" u="none" strike="noStrike">
                          <a:effectLst/>
                        </a:rPr>
                      </a:br>
                      <a:r>
                        <a:rPr lang="es-CL" sz="800" u="none" strike="noStrike">
                          <a:effectLst/>
                        </a:rPr>
                        <a:t>Key User</a:t>
                      </a:r>
                      <a:endParaRPr lang="es-C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s-MX" sz="800" u="none" strike="noStrike">
                          <a:effectLst/>
                        </a:rPr>
                        <a:t>P4.-  Validación de registro datros 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u="none" strike="noStrike" dirty="0">
                          <a:effectLst/>
                        </a:rPr>
                        <a:t>1.1  se ingresa datos  letras en campo </a:t>
                      </a:r>
                      <a:r>
                        <a:rPr lang="es-MX" sz="800" u="none" strike="noStrike" dirty="0" smtClean="0">
                          <a:effectLst/>
                        </a:rPr>
                        <a:t>numérico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b"/>
                </a:tc>
                <a:extLst>
                  <a:ext uri="{0D108BD9-81ED-4DB2-BD59-A6C34878D82A}">
                    <a16:rowId xmlns:a16="http://schemas.microsoft.com/office/drawing/2014/main" val="2291021086"/>
                  </a:ext>
                </a:extLst>
              </a:tr>
              <a:tr h="109885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800" u="none" strike="noStrike">
                          <a:effectLst/>
                        </a:rPr>
                        <a:t>9.- Error de ingreso de datos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u="none" strike="noStrike" dirty="0">
                          <a:effectLst/>
                        </a:rPr>
                        <a:t>1.2 se ingresa datos </a:t>
                      </a:r>
                      <a:r>
                        <a:rPr lang="es-MX" sz="800" u="none" strike="noStrike" dirty="0" smtClean="0">
                          <a:effectLst/>
                        </a:rPr>
                        <a:t>numérico </a:t>
                      </a:r>
                      <a:r>
                        <a:rPr lang="es-MX" sz="800" u="none" strike="noStrike" dirty="0">
                          <a:effectLst/>
                        </a:rPr>
                        <a:t>en campo letras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b"/>
                </a:tc>
                <a:extLst>
                  <a:ext uri="{0D108BD9-81ED-4DB2-BD59-A6C34878D82A}">
                    <a16:rowId xmlns:a16="http://schemas.microsoft.com/office/drawing/2014/main" val="1477828214"/>
                  </a:ext>
                </a:extLst>
              </a:tr>
              <a:tr h="236254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L" sz="800" u="none" strike="noStrike">
                          <a:effectLst/>
                        </a:rPr>
                        <a:t> </a:t>
                      </a:r>
                      <a:endParaRPr lang="es-C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u="none" strike="noStrike" dirty="0">
                          <a:effectLst/>
                        </a:rPr>
                        <a:t>1.3 no se ingresa datos en campo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b"/>
                </a:tc>
                <a:extLst>
                  <a:ext uri="{0D108BD9-81ED-4DB2-BD59-A6C34878D82A}">
                    <a16:rowId xmlns:a16="http://schemas.microsoft.com/office/drawing/2014/main" val="2267348183"/>
                  </a:ext>
                </a:extLst>
              </a:tr>
              <a:tr h="120873">
                <a:tc rowSpan="3">
                  <a:txBody>
                    <a:bodyPr/>
                    <a:lstStyle/>
                    <a:p>
                      <a:pPr algn="l" fontAlgn="t"/>
                      <a:r>
                        <a:rPr lang="es-MX" sz="800" u="none" strike="noStrike" dirty="0">
                          <a:effectLst/>
                        </a:rPr>
                        <a:t>OE7  Disminuir los errores en el informe 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/>
                </a:tc>
                <a:tc rowSpan="3">
                  <a:txBody>
                    <a:bodyPr/>
                    <a:lstStyle/>
                    <a:p>
                      <a:pPr algn="l" fontAlgn="t"/>
                      <a:r>
                        <a:rPr lang="es-MX" sz="800" u="none" strike="noStrike">
                          <a:effectLst/>
                        </a:rPr>
                        <a:t>RS3.- Permitir modificación de datos Ingresado.</a:t>
                      </a:r>
                      <a:br>
                        <a:rPr lang="es-MX" sz="800" u="none" strike="noStrike">
                          <a:effectLst/>
                        </a:rPr>
                      </a:br>
                      <a:r>
                        <a:rPr lang="es-MX" sz="800" u="none" strike="noStrike">
                          <a:effectLst/>
                        </a:rPr>
                        <a:t> 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L" sz="800" u="none" strike="noStrike">
                          <a:effectLst/>
                        </a:rPr>
                        <a:t> </a:t>
                      </a:r>
                      <a:endParaRPr lang="es-C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s-CL" sz="800" u="none" strike="noStrike">
                          <a:effectLst/>
                        </a:rPr>
                        <a:t>B16.- mantenedor de datos</a:t>
                      </a:r>
                      <a:endParaRPr lang="es-C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s-CL" sz="800" u="none" strike="noStrike">
                          <a:effectLst/>
                        </a:rPr>
                        <a:t>Desarrollador 2</a:t>
                      </a:r>
                      <a:br>
                        <a:rPr lang="es-CL" sz="800" u="none" strike="noStrike">
                          <a:effectLst/>
                        </a:rPr>
                      </a:br>
                      <a:r>
                        <a:rPr lang="es-CL" sz="800" u="none" strike="noStrike">
                          <a:effectLst/>
                        </a:rPr>
                        <a:t>Key User</a:t>
                      </a:r>
                      <a:endParaRPr lang="es-C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s-CL" sz="800" u="none" strike="noStrike">
                          <a:effectLst/>
                        </a:rPr>
                        <a:t>P5.- Modificar dato ingresado</a:t>
                      </a:r>
                      <a:br>
                        <a:rPr lang="es-CL" sz="800" u="none" strike="noStrike">
                          <a:effectLst/>
                        </a:rPr>
                      </a:br>
                      <a:endParaRPr lang="es-C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800" u="none" strike="noStrike" dirty="0">
                          <a:effectLst/>
                        </a:rPr>
                        <a:t>1.1 ingresar datos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b"/>
                </a:tc>
                <a:extLst>
                  <a:ext uri="{0D108BD9-81ED-4DB2-BD59-A6C34878D82A}">
                    <a16:rowId xmlns:a16="http://schemas.microsoft.com/office/drawing/2014/main" val="4207691379"/>
                  </a:ext>
                </a:extLst>
              </a:tr>
              <a:tr h="109885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800" u="none" strike="noStrike">
                          <a:effectLst/>
                        </a:rPr>
                        <a:t>9.- Error ingreso de datos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800" u="none" strike="noStrike" dirty="0">
                          <a:effectLst/>
                        </a:rPr>
                        <a:t>1.2 Modificar dato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b"/>
                </a:tc>
                <a:extLst>
                  <a:ext uri="{0D108BD9-81ED-4DB2-BD59-A6C34878D82A}">
                    <a16:rowId xmlns:a16="http://schemas.microsoft.com/office/drawing/2014/main" val="828956736"/>
                  </a:ext>
                </a:extLst>
              </a:tr>
              <a:tr h="109885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L" sz="800" u="none" strike="noStrike">
                          <a:effectLst/>
                        </a:rPr>
                        <a:t> </a:t>
                      </a:r>
                      <a:endParaRPr lang="es-C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800" u="none" strike="noStrike" dirty="0">
                          <a:effectLst/>
                        </a:rPr>
                        <a:t>1.3 validar dato modificado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b"/>
                </a:tc>
                <a:extLst>
                  <a:ext uri="{0D108BD9-81ED-4DB2-BD59-A6C34878D82A}">
                    <a16:rowId xmlns:a16="http://schemas.microsoft.com/office/drawing/2014/main" val="2925610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576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3.1 </a:t>
            </a:r>
            <a:r>
              <a:rPr lang="es-ES" dirty="0"/>
              <a:t>Gantt</a:t>
            </a:r>
            <a:endParaRPr dirty="0"/>
          </a:p>
        </p:txBody>
      </p:sp>
      <p:sp>
        <p:nvSpPr>
          <p:cNvPr id="175" name="Google Shape;175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97" y="1265799"/>
            <a:ext cx="8742056" cy="3029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275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754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4. </a:t>
            </a:r>
            <a:r>
              <a:rPr lang="es-ES" dirty="0"/>
              <a:t>Resultado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318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4.1 </a:t>
            </a:r>
            <a:r>
              <a:rPr lang="es-ES" dirty="0"/>
              <a:t>Arquitectura </a:t>
            </a:r>
            <a:endParaRPr dirty="0"/>
          </a:p>
        </p:txBody>
      </p:sp>
      <p:sp>
        <p:nvSpPr>
          <p:cNvPr id="235" name="Google Shape;235;p37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1059900" cy="3880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just">
              <a:buNone/>
            </a:pPr>
            <a:r>
              <a:rPr lang="es-CL" dirty="0" smtClean="0"/>
              <a:t>Inicial </a:t>
            </a:r>
            <a:endParaRPr dirty="0"/>
          </a:p>
        </p:txBody>
      </p:sp>
      <p:sp>
        <p:nvSpPr>
          <p:cNvPr id="236" name="Google Shape;236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8B1654F-4981-42D6-AD22-EA14D9CDD6FF}"/>
              </a:ext>
            </a:extLst>
          </p:cNvPr>
          <p:cNvPicPr/>
          <p:nvPr/>
        </p:nvPicPr>
        <p:blipFill rotWithShape="1">
          <a:blip r:embed="rId3"/>
          <a:srcRect l="15533" t="8004" r="23180" b="19165"/>
          <a:stretch/>
        </p:blipFill>
        <p:spPr bwMode="auto">
          <a:xfrm>
            <a:off x="4452730" y="1317114"/>
            <a:ext cx="4174808" cy="27544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Google Shape;235;p37">
            <a:extLst>
              <a:ext uri="{FF2B5EF4-FFF2-40B4-BE49-F238E27FC236}">
                <a16:creationId xmlns:a16="http://schemas.microsoft.com/office/drawing/2014/main" id="{2509CC9A-C614-4450-99D3-2082301BA9E9}"/>
              </a:ext>
            </a:extLst>
          </p:cNvPr>
          <p:cNvSpPr txBox="1">
            <a:spLocks/>
          </p:cNvSpPr>
          <p:nvPr/>
        </p:nvSpPr>
        <p:spPr>
          <a:xfrm>
            <a:off x="4452730" y="929024"/>
            <a:ext cx="1935742" cy="388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14300" indent="0" algn="just">
              <a:buFont typeface="Open Sans"/>
              <a:buNone/>
            </a:pPr>
            <a:r>
              <a:rPr lang="es-CL" dirty="0" err="1" smtClean="0"/>
              <a:t>Despues</a:t>
            </a:r>
            <a:r>
              <a:rPr lang="es-CL" dirty="0" smtClean="0"/>
              <a:t> de </a:t>
            </a:r>
            <a:endParaRPr lang="es-CL" dirty="0"/>
          </a:p>
        </p:txBody>
      </p:sp>
      <p:pic>
        <p:nvPicPr>
          <p:cNvPr id="9" name="image6.png">
            <a:extLst>
              <a:ext uri="{FF2B5EF4-FFF2-40B4-BE49-F238E27FC236}">
                <a16:creationId xmlns:a16="http://schemas.microsoft.com/office/drawing/2014/main" id="{614CAA7D-9C3F-47AD-A469-6173FCE0E7F5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311700" y="1488842"/>
            <a:ext cx="3896139" cy="216581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49984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xfrm>
            <a:off x="311700" y="211150"/>
            <a:ext cx="5392200" cy="4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 smtClean="0"/>
              <a:t>4.2 </a:t>
            </a:r>
            <a:r>
              <a:rPr lang="es-ES" dirty="0"/>
              <a:t>Arquitectura</a:t>
            </a:r>
            <a:endParaRPr dirty="0"/>
          </a:p>
        </p:txBody>
      </p:sp>
      <p:sp>
        <p:nvSpPr>
          <p:cNvPr id="168" name="Google Shape;16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83" y="701650"/>
            <a:ext cx="5764359" cy="396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56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xfrm>
            <a:off x="311700" y="211150"/>
            <a:ext cx="5392200" cy="4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4.4 Diagrama de Proceso</a:t>
            </a:r>
            <a:endParaRPr dirty="0"/>
          </a:p>
        </p:txBody>
      </p:sp>
      <p:sp>
        <p:nvSpPr>
          <p:cNvPr id="168" name="Google Shape;16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90" y="786581"/>
            <a:ext cx="7672318" cy="370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039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xfrm>
            <a:off x="311700" y="211150"/>
            <a:ext cx="6462726" cy="4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4.5 Diagrama de Clase Consolidado</a:t>
            </a:r>
            <a:endParaRPr dirty="0"/>
          </a:p>
        </p:txBody>
      </p:sp>
      <p:sp>
        <p:nvSpPr>
          <p:cNvPr id="168" name="Google Shape;16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86" y="701650"/>
            <a:ext cx="6590300" cy="396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312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Resumen</a:t>
            </a:r>
            <a:endParaRPr dirty="0"/>
          </a:p>
        </p:txBody>
      </p:sp>
      <p:sp>
        <p:nvSpPr>
          <p:cNvPr id="85" name="Google Shape;85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3889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endParaRPr lang="es-CL" sz="1600" dirty="0"/>
          </a:p>
          <a:p>
            <a:endParaRPr dirty="0"/>
          </a:p>
        </p:txBody>
      </p:sp>
      <p:sp>
        <p:nvSpPr>
          <p:cNvPr id="86" name="Google Shape;8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sp>
        <p:nvSpPr>
          <p:cNvPr id="5" name="Google Shape;85;p15">
            <a:extLst>
              <a:ext uri="{FF2B5EF4-FFF2-40B4-BE49-F238E27FC236}">
                <a16:creationId xmlns:a16="http://schemas.microsoft.com/office/drawing/2014/main" id="{C3446FAD-9732-40A0-BE52-5445A82932E5}"/>
              </a:ext>
            </a:extLst>
          </p:cNvPr>
          <p:cNvSpPr txBox="1">
            <a:spLocks/>
          </p:cNvSpPr>
          <p:nvPr/>
        </p:nvSpPr>
        <p:spPr>
          <a:xfrm>
            <a:off x="464100" y="1304875"/>
            <a:ext cx="8438895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Aft>
                <a:spcPts val="1600"/>
              </a:spcAft>
              <a:buFont typeface="Open Sans"/>
              <a:buNone/>
            </a:pPr>
            <a:r>
              <a:rPr lang="es-CL" sz="1600" dirty="0" err="1"/>
              <a:t>Saam</a:t>
            </a:r>
            <a:r>
              <a:rPr lang="es-CL" sz="1600" dirty="0"/>
              <a:t> Extraportuario S.A. realiza el proceso Traja en forma manual, desde la planificación, ejecución y elaboración del informe tarja.</a:t>
            </a:r>
          </a:p>
          <a:p>
            <a:pPr marL="0" indent="0">
              <a:spcAft>
                <a:spcPts val="1600"/>
              </a:spcAft>
              <a:buFont typeface="Open Sans"/>
              <a:buNone/>
            </a:pPr>
            <a:r>
              <a:rPr lang="es-CL" sz="1600" dirty="0"/>
              <a:t>Como todo proceso que es llevado en forma manual, esta sujeto a diversas dificultades, tales como lentitud en el proceso, errores en la toma de estados, omisión de registro fotográficos y  con la intervención de un gran número de personas en especial para la elaboración del informe tarja.</a:t>
            </a:r>
          </a:p>
          <a:p>
            <a:pPr marL="114300" indent="0">
              <a:buFont typeface="Open Sans"/>
              <a:buNone/>
            </a:pPr>
            <a:r>
              <a:rPr lang="es-CL" sz="1600" dirty="0"/>
              <a:t>Dado a lo anterior, se  propone desarrollar una aplicación que automatice el proceso tarja, logre disminuir los tiempos de ejecución, permita llevar trazabilidad, y una en un solo documento el estado de la carga y contenedor con un registro fotográfico completo, agregando valor al servicio que se entrega a los distintos </a:t>
            </a:r>
            <a:r>
              <a:rPr lang="es-CL" sz="1600" dirty="0" err="1"/>
              <a:t>Forwarders</a:t>
            </a:r>
            <a:r>
              <a:rPr lang="es-CL" sz="1600" dirty="0"/>
              <a:t>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28547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xfrm>
            <a:off x="311700" y="211150"/>
            <a:ext cx="6462726" cy="4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4.6 Diagrama de Clase Desconsolidado</a:t>
            </a:r>
            <a:endParaRPr dirty="0"/>
          </a:p>
        </p:txBody>
      </p:sp>
      <p:sp>
        <p:nvSpPr>
          <p:cNvPr id="168" name="Google Shape;16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27" y="701650"/>
            <a:ext cx="5718471" cy="396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4841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xfrm>
            <a:off x="311700" y="211150"/>
            <a:ext cx="6462726" cy="4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4.7 Diagrama de Clase Despacho</a:t>
            </a:r>
            <a:endParaRPr dirty="0"/>
          </a:p>
        </p:txBody>
      </p:sp>
      <p:sp>
        <p:nvSpPr>
          <p:cNvPr id="168" name="Google Shape;16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748" y="701650"/>
            <a:ext cx="5330989" cy="395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484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xfrm>
            <a:off x="311700" y="211150"/>
            <a:ext cx="6462726" cy="4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4.8 Diagrama de Secuencia Ingreso</a:t>
            </a:r>
            <a:endParaRPr dirty="0"/>
          </a:p>
        </p:txBody>
      </p:sp>
      <p:sp>
        <p:nvSpPr>
          <p:cNvPr id="168" name="Google Shape;16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407" y="701650"/>
            <a:ext cx="6450775" cy="388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730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xfrm>
            <a:off x="311700" y="211150"/>
            <a:ext cx="7170648" cy="4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4.3 Diagrama de Secuencia Desconsolidado</a:t>
            </a:r>
            <a:endParaRPr dirty="0"/>
          </a:p>
        </p:txBody>
      </p:sp>
      <p:sp>
        <p:nvSpPr>
          <p:cNvPr id="168" name="Google Shape;16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" y="662676"/>
            <a:ext cx="7682838" cy="400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135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xfrm>
            <a:off x="311700" y="211150"/>
            <a:ext cx="7170648" cy="4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4.4 Diagrama de Secuencia Consolidado</a:t>
            </a:r>
            <a:endParaRPr dirty="0"/>
          </a:p>
        </p:txBody>
      </p:sp>
      <p:sp>
        <p:nvSpPr>
          <p:cNvPr id="168" name="Google Shape;16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56" y="618940"/>
            <a:ext cx="7146144" cy="404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990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xfrm>
            <a:off x="311700" y="211150"/>
            <a:ext cx="7170648" cy="4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4.5 Diagrama de Secuencia Despacho</a:t>
            </a:r>
            <a:endParaRPr dirty="0"/>
          </a:p>
        </p:txBody>
      </p:sp>
      <p:sp>
        <p:nvSpPr>
          <p:cNvPr id="168" name="Google Shape;16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22" y="777585"/>
            <a:ext cx="6954092" cy="3974122"/>
          </a:xfrm>
          <a:prstGeom prst="rect">
            <a:avLst/>
          </a:prstGeom>
        </p:spPr>
      </p:pic>
      <p:sp>
        <p:nvSpPr>
          <p:cNvPr id="3" name="AutoShape 2" descr="Resultado de imagen para visual stud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7168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689602" cy="10829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4.6, </a:t>
            </a:r>
            <a:r>
              <a:rPr lang="es-ES" dirty="0" smtClean="0"/>
              <a:t>Pruebas Unitarias</a:t>
            </a:r>
            <a:endParaRPr dirty="0"/>
          </a:p>
        </p:txBody>
      </p:sp>
      <p:sp>
        <p:nvSpPr>
          <p:cNvPr id="175" name="Google Shape;175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631" y="81326"/>
            <a:ext cx="1240647" cy="124064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78" y="1575180"/>
            <a:ext cx="6651924" cy="291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75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689602" cy="10829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4.6 </a:t>
            </a:r>
            <a:r>
              <a:rPr lang="es-ES" dirty="0" smtClean="0"/>
              <a:t>Pruebas Unitarias</a:t>
            </a:r>
            <a:endParaRPr dirty="0"/>
          </a:p>
        </p:txBody>
      </p:sp>
      <p:sp>
        <p:nvSpPr>
          <p:cNvPr id="175" name="Google Shape;175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631" y="81326"/>
            <a:ext cx="1240647" cy="124064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80" y="1528011"/>
            <a:ext cx="6521721" cy="308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9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xfrm>
            <a:off x="287638" y="259307"/>
            <a:ext cx="6700016" cy="7289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4.7 </a:t>
            </a:r>
            <a:r>
              <a:rPr lang="es-MX" dirty="0" smtClean="0"/>
              <a:t>Cierre de Proyecto </a:t>
            </a:r>
            <a:endParaRPr dirty="0"/>
          </a:p>
        </p:txBody>
      </p:sp>
      <p:sp>
        <p:nvSpPr>
          <p:cNvPr id="168" name="Google Shape;16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205" y="161847"/>
            <a:ext cx="1883379" cy="105469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38" y="988237"/>
            <a:ext cx="2873661" cy="347173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299" y="988237"/>
            <a:ext cx="2673164" cy="360811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6"/>
          <a:srcRect b="9808"/>
          <a:stretch/>
        </p:blipFill>
        <p:spPr>
          <a:xfrm>
            <a:off x="5834463" y="2450151"/>
            <a:ext cx="2830695" cy="2213066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705600" y="1216539"/>
            <a:ext cx="18786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200" dirty="0">
                <a:hlinkClick r:id="rId7"/>
              </a:rPr>
              <a:t>https://github.com/Aldacon1/Proyecto-Titulo-Tarja/tree/master/PLanificaci%C3%B3n%20Tarja</a:t>
            </a:r>
            <a:endParaRPr lang="es-CL" sz="1200" dirty="0"/>
          </a:p>
        </p:txBody>
      </p:sp>
    </p:spTree>
    <p:extLst>
      <p:ext uri="{BB962C8B-B14F-4D97-AF65-F5344CB8AC3E}">
        <p14:creationId xmlns:p14="http://schemas.microsoft.com/office/powerpoint/2010/main" val="26184649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xfrm>
            <a:off x="287638" y="259307"/>
            <a:ext cx="6700016" cy="7289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4.8 </a:t>
            </a:r>
            <a:r>
              <a:rPr lang="es-MX" dirty="0" smtClean="0"/>
              <a:t>Aseguramiento de la Calidad SQA</a:t>
            </a:r>
            <a:endParaRPr dirty="0"/>
          </a:p>
        </p:txBody>
      </p:sp>
      <p:sp>
        <p:nvSpPr>
          <p:cNvPr id="168" name="Google Shape;16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2" name="Rectángulo 1"/>
          <p:cNvSpPr/>
          <p:nvPr/>
        </p:nvSpPr>
        <p:spPr>
          <a:xfrm>
            <a:off x="6473113" y="1457856"/>
            <a:ext cx="242522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>
                <a:hlinkClick r:id="rId3"/>
              </a:rPr>
              <a:t>https://github.com/Aldacon1/Proyecto-Titulo-Tarja/blob/master/PLanificaci%C3%B3n%20Tarja/Plan%20de%20SQA%20Tarja%20M%C3%B3vil-2019.doc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38" y="1424964"/>
            <a:ext cx="5994406" cy="302420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0205" y="161847"/>
            <a:ext cx="1883379" cy="105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9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1.1 Definición del problema</a:t>
            </a:r>
            <a:endParaRPr sz="2400"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1"/>
          </p:nvPr>
        </p:nvSpPr>
        <p:spPr>
          <a:xfrm>
            <a:off x="235500" y="3545225"/>
            <a:ext cx="8520600" cy="11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CL" b="1" i="1" dirty="0"/>
              <a:t>Demora en la entrega del informe tarja, producto del alto volumen de tarjas planificadas.</a:t>
            </a:r>
            <a:endParaRPr b="1" i="1" dirty="0"/>
          </a:p>
        </p:txBody>
      </p:sp>
      <p:sp>
        <p:nvSpPr>
          <p:cNvPr id="93" name="Google Shape;9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4717150" y="1332500"/>
            <a:ext cx="4038900" cy="20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es-CL" b="1" i="1" dirty="0"/>
              <a:t>El proceso tarja es lento 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es-CL" b="1" i="1" dirty="0"/>
              <a:t>Porque requiere de mucha gente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es-CL" b="1" i="1" dirty="0"/>
              <a:t>Porque se demora en entregar el informe tarja.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es-CL" b="1" i="1" dirty="0"/>
              <a:t>Por que  presenta frecuentemente errores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Ø"/>
            </a:pPr>
            <a:endParaRPr b="1" i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66F6F98-732C-4FAA-9077-F0AC4E132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51" y="855350"/>
            <a:ext cx="3420255" cy="256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8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xfrm>
            <a:off x="287638" y="259307"/>
            <a:ext cx="6700016" cy="7289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4.9 </a:t>
            </a:r>
            <a:r>
              <a:rPr lang="es-MX" dirty="0" smtClean="0"/>
              <a:t>Aseguramiento de la Calidad SQA</a:t>
            </a:r>
            <a:endParaRPr dirty="0"/>
          </a:p>
        </p:txBody>
      </p:sp>
      <p:sp>
        <p:nvSpPr>
          <p:cNvPr id="168" name="Google Shape;16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205" y="161847"/>
            <a:ext cx="1883379" cy="105469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37" y="1006160"/>
            <a:ext cx="5799263" cy="3673382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354032" y="1554882"/>
            <a:ext cx="266712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>
                <a:hlinkClick r:id="rId5"/>
              </a:rPr>
              <a:t>https://github.com/Aldacon1/Proyecto-Titulo-Tarja/blob/master/PLanificaci%C3%B3n%20Tarja/Plan%20de%20Prueba%20Tarja%20M%C3%B3vil%20_AADAM.doc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09203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>
            <a:spLocks noGrp="1"/>
          </p:cNvSpPr>
          <p:nvPr>
            <p:ph type="title"/>
          </p:nvPr>
        </p:nvSpPr>
        <p:spPr>
          <a:xfrm>
            <a:off x="297383" y="37059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 smtClean="0"/>
              <a:t>4.10 </a:t>
            </a:r>
            <a:r>
              <a:rPr lang="en" dirty="0"/>
              <a:t>Gestión de la configuración</a:t>
            </a:r>
            <a:endParaRPr dirty="0"/>
          </a:p>
        </p:txBody>
      </p:sp>
      <p:sp>
        <p:nvSpPr>
          <p:cNvPr id="208" name="Google Shape;208;p33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5780756" cy="3419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just">
              <a:buNone/>
            </a:pPr>
            <a:endParaRPr lang="es-CL" dirty="0"/>
          </a:p>
          <a:p>
            <a:pPr marL="114300" indent="0">
              <a:buNone/>
            </a:pPr>
            <a:r>
              <a:rPr lang="es-CL" dirty="0"/>
              <a:t/>
            </a:r>
            <a:br>
              <a:rPr lang="es-CL" dirty="0"/>
            </a:br>
            <a:endParaRPr dirty="0"/>
          </a:p>
        </p:txBody>
      </p:sp>
      <p:sp>
        <p:nvSpPr>
          <p:cNvPr id="209" name="Google Shape;20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205" y="161847"/>
            <a:ext cx="1883379" cy="105469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22" y="1216539"/>
            <a:ext cx="6018136" cy="3264074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>
            <a:spLocks noGrp="1"/>
          </p:cNvSpPr>
          <p:nvPr>
            <p:ph type="title"/>
          </p:nvPr>
        </p:nvSpPr>
        <p:spPr>
          <a:xfrm>
            <a:off x="297383" y="37059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 smtClean="0"/>
              <a:t>4.11 </a:t>
            </a:r>
            <a:r>
              <a:rPr lang="en" dirty="0"/>
              <a:t>Gestión de la configuración</a:t>
            </a:r>
            <a:endParaRPr dirty="0"/>
          </a:p>
        </p:txBody>
      </p:sp>
      <p:sp>
        <p:nvSpPr>
          <p:cNvPr id="208" name="Google Shape;208;p33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5780756" cy="3419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just">
              <a:buNone/>
            </a:pPr>
            <a:endParaRPr lang="es-CL" dirty="0"/>
          </a:p>
          <a:p>
            <a:pPr marL="114300" indent="0">
              <a:buNone/>
            </a:pPr>
            <a:r>
              <a:rPr lang="es-CL" dirty="0"/>
              <a:t/>
            </a:r>
            <a:br>
              <a:rPr lang="es-CL" dirty="0"/>
            </a:br>
            <a:endParaRPr dirty="0"/>
          </a:p>
        </p:txBody>
      </p:sp>
      <p:sp>
        <p:nvSpPr>
          <p:cNvPr id="209" name="Google Shape;20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119" y="60812"/>
            <a:ext cx="2129039" cy="119226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16" y="1076311"/>
            <a:ext cx="6956488" cy="349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361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>
            <a:spLocks noGrp="1"/>
          </p:cNvSpPr>
          <p:nvPr>
            <p:ph type="title"/>
          </p:nvPr>
        </p:nvSpPr>
        <p:spPr>
          <a:xfrm>
            <a:off x="297383" y="37059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 smtClean="0"/>
              <a:t>4.12 </a:t>
            </a:r>
            <a:r>
              <a:rPr lang="en" dirty="0"/>
              <a:t>Gestión de la configuración</a:t>
            </a:r>
            <a:endParaRPr dirty="0"/>
          </a:p>
        </p:txBody>
      </p:sp>
      <p:sp>
        <p:nvSpPr>
          <p:cNvPr id="208" name="Google Shape;208;p33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5780756" cy="3419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just">
              <a:buNone/>
            </a:pPr>
            <a:endParaRPr lang="es-CL" dirty="0"/>
          </a:p>
          <a:p>
            <a:pPr marL="114300" indent="0">
              <a:buNone/>
            </a:pPr>
            <a:r>
              <a:rPr lang="es-CL" dirty="0"/>
              <a:t/>
            </a:r>
            <a:br>
              <a:rPr lang="es-CL" dirty="0"/>
            </a:br>
            <a:endParaRPr dirty="0"/>
          </a:p>
        </p:txBody>
      </p:sp>
      <p:sp>
        <p:nvSpPr>
          <p:cNvPr id="209" name="Google Shape;20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119" y="60812"/>
            <a:ext cx="2129039" cy="119226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16" y="1089572"/>
            <a:ext cx="6254971" cy="354532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671" y="1872362"/>
            <a:ext cx="2270009" cy="197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779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754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 </a:t>
            </a:r>
            <a:r>
              <a:rPr lang="es-ES" dirty="0"/>
              <a:t>Post Mortem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995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4.1  </a:t>
            </a:r>
            <a:r>
              <a:rPr lang="es-ES" sz="2400" dirty="0"/>
              <a:t>Lecciones aprendidas </a:t>
            </a:r>
            <a:endParaRPr sz="2400" dirty="0"/>
          </a:p>
        </p:txBody>
      </p:sp>
      <p:sp>
        <p:nvSpPr>
          <p:cNvPr id="249" name="Google Shape;249;p39"/>
          <p:cNvSpPr txBox="1">
            <a:spLocks noGrp="1"/>
          </p:cNvSpPr>
          <p:nvPr>
            <p:ph type="body" idx="1"/>
          </p:nvPr>
        </p:nvSpPr>
        <p:spPr>
          <a:xfrm>
            <a:off x="387900" y="789125"/>
            <a:ext cx="8444400" cy="33356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CL" dirty="0"/>
              <a:t>Después de terminar el sprint se determina que se lograron completar las historias de usuario planificadas. </a:t>
            </a:r>
            <a:endParaRPr lang="es-CL" dirty="0" smtClean="0"/>
          </a:p>
          <a:p>
            <a:r>
              <a:rPr lang="es-ES" dirty="0" smtClean="0"/>
              <a:t>Se </a:t>
            </a:r>
            <a:r>
              <a:rPr lang="es-ES" dirty="0"/>
              <a:t>necesita estimar de mejor manera los tiempos, tanto para poder satisfacer las expectativas como los tiempos de pruebas. </a:t>
            </a:r>
            <a:endParaRPr lang="es-ES" dirty="0" smtClean="0"/>
          </a:p>
          <a:p>
            <a:pPr marL="114300" indent="0">
              <a:buNone/>
            </a:pPr>
            <a:r>
              <a:rPr lang="es-ES" dirty="0" smtClean="0"/>
              <a:t> </a:t>
            </a:r>
            <a:endParaRPr lang="es-ES" dirty="0"/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lang="es-CL" b="1" dirty="0"/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lang="es-CL" b="1" dirty="0"/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lang="es-CL" b="1" dirty="0"/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lang="es-CL" b="1" dirty="0"/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b="1" dirty="0"/>
          </a:p>
        </p:txBody>
      </p:sp>
      <p:sp>
        <p:nvSpPr>
          <p:cNvPr id="250" name="Google Shape;250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4.2  Situación futura</a:t>
            </a:r>
            <a:endParaRPr sz="2400" dirty="0"/>
          </a:p>
        </p:txBody>
      </p:sp>
      <p:sp>
        <p:nvSpPr>
          <p:cNvPr id="249" name="Google Shape;249;p39"/>
          <p:cNvSpPr txBox="1">
            <a:spLocks noGrp="1"/>
          </p:cNvSpPr>
          <p:nvPr>
            <p:ph type="body" idx="1"/>
          </p:nvPr>
        </p:nvSpPr>
        <p:spPr>
          <a:xfrm>
            <a:off x="448058" y="913450"/>
            <a:ext cx="4280353" cy="3212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MX" b="1" dirty="0" smtClean="0"/>
              <a:t>Se seguirá con las Pruebas Unitarias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lang="es-CL" b="1" dirty="0"/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lang="es-CL" b="1" dirty="0"/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lang="es-CL" b="1" dirty="0"/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lang="es-CL" b="1" dirty="0"/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lang="es-CL" b="1" dirty="0"/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b="1" dirty="0"/>
          </a:p>
        </p:txBody>
      </p:sp>
      <p:sp>
        <p:nvSpPr>
          <p:cNvPr id="250" name="Google Shape;250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65D629C-178F-4302-A118-7D4EDFA88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262" y="361965"/>
            <a:ext cx="3556738" cy="236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4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Preguntas</a:t>
            </a:r>
            <a:endParaRPr dirty="0"/>
          </a:p>
        </p:txBody>
      </p:sp>
      <p:sp>
        <p:nvSpPr>
          <p:cNvPr id="268" name="Google Shape;268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525" y="899116"/>
            <a:ext cx="4189863" cy="365411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623" y="1040779"/>
            <a:ext cx="2524835" cy="33707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1.2 Objetivo principal</a:t>
            </a:r>
            <a:endParaRPr sz="2400"/>
          </a:p>
        </p:txBody>
      </p:sp>
      <p:sp>
        <p:nvSpPr>
          <p:cNvPr id="100" name="Google Shape;100;p17"/>
          <p:cNvSpPr txBox="1">
            <a:spLocks noGrp="1"/>
          </p:cNvSpPr>
          <p:nvPr>
            <p:ph type="body" idx="1"/>
          </p:nvPr>
        </p:nvSpPr>
        <p:spPr>
          <a:xfrm>
            <a:off x="253358" y="967751"/>
            <a:ext cx="4020468" cy="369546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Aft>
                <a:spcPts val="1600"/>
              </a:spcAft>
              <a:buNone/>
            </a:pPr>
            <a:r>
              <a:rPr lang="es-CL" sz="2000" b="1" i="1" dirty="0"/>
              <a:t>Desarrollar una aplicación móvil que permita automatizar el proceso tarja con el fin de obtener el informe tarja en el menor tiempo posible.</a:t>
            </a:r>
            <a:endParaRPr sz="2000" b="1" i="1" dirty="0"/>
          </a:p>
        </p:txBody>
      </p:sp>
      <p:sp>
        <p:nvSpPr>
          <p:cNvPr id="101" name="Google Shape;10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E6F0984-1D7D-42CD-A97B-4CC3021B7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801" y="306155"/>
            <a:ext cx="4561357" cy="342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41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1.3 Objetivos específicos</a:t>
            </a:r>
            <a:endParaRPr sz="2400"/>
          </a:p>
        </p:txBody>
      </p:sp>
      <p:sp>
        <p:nvSpPr>
          <p:cNvPr id="107" name="Google Shape;107;p18"/>
          <p:cNvSpPr txBox="1">
            <a:spLocks noGrp="1"/>
          </p:cNvSpPr>
          <p:nvPr>
            <p:ph type="body" idx="1"/>
          </p:nvPr>
        </p:nvSpPr>
        <p:spPr>
          <a:xfrm>
            <a:off x="358200" y="789375"/>
            <a:ext cx="8114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>
              <a:buFont typeface="+mj-lt"/>
              <a:buAutoNum type="arabicPeriod"/>
            </a:pPr>
            <a:r>
              <a:rPr lang="es-CL" dirty="0"/>
              <a:t>Contar con un sistema tarja móvil que permita almacenar las tarjas realizadas sin que estas  se pierdan. </a:t>
            </a:r>
          </a:p>
          <a:p>
            <a:pPr fontAlgn="base">
              <a:buFont typeface="+mj-lt"/>
              <a:buAutoNum type="arabicPeriod"/>
            </a:pPr>
            <a:r>
              <a:rPr lang="es-CL" dirty="0"/>
              <a:t>El sistema tarja registrará el estado de la carga con fotografías asociada en forma automática.</a:t>
            </a:r>
          </a:p>
          <a:p>
            <a:pPr fontAlgn="base">
              <a:buFont typeface="+mj-lt"/>
              <a:buAutoNum type="arabicPeriod"/>
            </a:pPr>
            <a:r>
              <a:rPr lang="es-CL" dirty="0"/>
              <a:t>Disminuir los tiempos de faena por cada tarja</a:t>
            </a:r>
          </a:p>
          <a:p>
            <a:pPr fontAlgn="base">
              <a:buFont typeface="+mj-lt"/>
              <a:buAutoNum type="arabicPeriod"/>
            </a:pPr>
            <a:r>
              <a:rPr lang="es-CL" dirty="0"/>
              <a:t>Disminuir los tiempos de entrega del informe tarja </a:t>
            </a:r>
          </a:p>
          <a:p>
            <a:pPr fontAlgn="base">
              <a:buFont typeface="+mj-lt"/>
              <a:buAutoNum type="arabicPeriod"/>
            </a:pPr>
            <a:r>
              <a:rPr lang="es-CL" dirty="0"/>
              <a:t>Disminuir los errores en el documento informe tarja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400" b="1" dirty="0"/>
          </a:p>
        </p:txBody>
      </p:sp>
      <p:sp>
        <p:nvSpPr>
          <p:cNvPr id="108" name="Google Shape;108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33550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Alternativas de solución</a:t>
            </a:r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239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/>
              <a:t>Alternativas  de Solución </a:t>
            </a:r>
            <a:endParaRPr sz="2400" dirty="0"/>
          </a:p>
        </p:txBody>
      </p:sp>
      <p:sp>
        <p:nvSpPr>
          <p:cNvPr id="126" name="Google Shape;126;p21"/>
          <p:cNvSpPr txBox="1">
            <a:spLocks noGrp="1"/>
          </p:cNvSpPr>
          <p:nvPr>
            <p:ph type="body" idx="1"/>
          </p:nvPr>
        </p:nvSpPr>
        <p:spPr>
          <a:xfrm>
            <a:off x="75650" y="1127055"/>
            <a:ext cx="5389500" cy="33853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00100" lvl="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CL" sz="1400" b="1" dirty="0"/>
              <a:t>Continuar realizando el proceso tarja en forma manual.  mejorando los procedimientos establecidos  y aumentando las capacitaciones con el fin de mejorar los tiempos de ejecución.</a:t>
            </a:r>
          </a:p>
          <a:p>
            <a:pPr marL="800100" lvl="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CL" sz="1400" b="1" dirty="0"/>
              <a:t>Aumentar el número de personas que elaboren el informe tarja.</a:t>
            </a:r>
          </a:p>
          <a:p>
            <a:pPr marL="800100" algn="just">
              <a:spcAft>
                <a:spcPts val="1600"/>
              </a:spcAft>
              <a:buFont typeface="+mj-lt"/>
              <a:buAutoNum type="arabicPeriod"/>
            </a:pPr>
            <a:r>
              <a:rPr lang="es-CL" sz="1400" b="1" dirty="0"/>
              <a:t>Aumentar la dotación por cuadrilla de trabajo.</a:t>
            </a:r>
          </a:p>
          <a:p>
            <a:pPr marL="800100" algn="just">
              <a:spcAft>
                <a:spcPts val="1600"/>
              </a:spcAft>
              <a:buFont typeface="+mj-lt"/>
              <a:buAutoNum type="arabicPeriod"/>
            </a:pPr>
            <a:r>
              <a:rPr lang="es-CL" sz="1400" b="1" dirty="0"/>
              <a:t>Destinar personal exclusivo para la elaboración del informe tarja.</a:t>
            </a:r>
          </a:p>
          <a:p>
            <a:pPr marL="800100" algn="just">
              <a:spcAft>
                <a:spcPts val="1600"/>
              </a:spcAft>
              <a:buFont typeface="+mj-lt"/>
              <a:buAutoNum type="arabicPeriod"/>
            </a:pPr>
            <a:r>
              <a:rPr lang="es-CL" sz="1400" b="1" dirty="0"/>
              <a:t>Establece nuevos horarios de faena </a:t>
            </a:r>
          </a:p>
          <a:p>
            <a:pPr marL="800100" lvl="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600" b="1" dirty="0"/>
          </a:p>
          <a:p>
            <a:pPr marL="45720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endParaRPr sz="1600" b="1" dirty="0"/>
          </a:p>
        </p:txBody>
      </p:sp>
      <p:sp>
        <p:nvSpPr>
          <p:cNvPr id="127" name="Google Shape;12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D5EE86-53E4-45C0-B3AF-872CA4436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903" y="1127055"/>
            <a:ext cx="3420255" cy="256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80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>
            <a:spLocks noGrp="1"/>
          </p:cNvSpPr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2.2 Cambios en procedimientos actuales</a:t>
            </a:r>
            <a:endParaRPr sz="2400"/>
          </a:p>
        </p:txBody>
      </p:sp>
      <p:sp>
        <p:nvSpPr>
          <p:cNvPr id="133" name="Google Shape;133;p22"/>
          <p:cNvSpPr txBox="1">
            <a:spLocks noGrp="1"/>
          </p:cNvSpPr>
          <p:nvPr>
            <p:ph type="body" idx="1"/>
          </p:nvPr>
        </p:nvSpPr>
        <p:spPr>
          <a:xfrm>
            <a:off x="180275" y="1279300"/>
            <a:ext cx="5316064" cy="27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00100" lvl="0" algn="just" rtl="0">
              <a:spcBef>
                <a:spcPts val="0"/>
              </a:spcBef>
              <a:spcAft>
                <a:spcPts val="1600"/>
              </a:spcAft>
              <a:buFont typeface="+mj-lt"/>
              <a:buAutoNum type="arabicPeriod" startAt="3"/>
            </a:pPr>
            <a:r>
              <a:rPr lang="es-CL" sz="1600" b="1" dirty="0"/>
              <a:t>Se puede aumentar la dotación por cuadrilla de trabajo.</a:t>
            </a:r>
          </a:p>
          <a:p>
            <a:pPr marL="800100" lvl="0" algn="just" rtl="0">
              <a:spcBef>
                <a:spcPts val="0"/>
              </a:spcBef>
              <a:spcAft>
                <a:spcPts val="1600"/>
              </a:spcAft>
              <a:buFont typeface="+mj-lt"/>
              <a:buAutoNum type="arabicPeriod" startAt="3"/>
            </a:pPr>
            <a:r>
              <a:rPr lang="es-CL" sz="1600" b="1" dirty="0"/>
              <a:t>Se puede destinar personal exclusivo para la elaboración del informe tarja.</a:t>
            </a:r>
          </a:p>
          <a:p>
            <a:pPr marL="800100" lvl="0" algn="just" rtl="0">
              <a:spcBef>
                <a:spcPts val="0"/>
              </a:spcBef>
              <a:spcAft>
                <a:spcPts val="1600"/>
              </a:spcAft>
              <a:buFont typeface="+mj-lt"/>
              <a:buAutoNum type="arabicPeriod" startAt="3"/>
            </a:pPr>
            <a:r>
              <a:rPr lang="es-CL" sz="1600" b="1" dirty="0"/>
              <a:t>se puede establece nuevos horarios de faena </a:t>
            </a:r>
            <a:endParaRPr sz="1600" b="1" dirty="0"/>
          </a:p>
        </p:txBody>
      </p:sp>
      <p:sp>
        <p:nvSpPr>
          <p:cNvPr id="134" name="Google Shape;13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C9823A8-915A-4251-80C0-06226F421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903" y="1127055"/>
            <a:ext cx="3420255" cy="256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5439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NAB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1746</TotalTime>
  <Words>2005</Words>
  <Application>Microsoft Office PowerPoint</Application>
  <PresentationFormat>Presentación en pantalla (16:9)</PresentationFormat>
  <Paragraphs>401</Paragraphs>
  <Slides>47</Slides>
  <Notes>47</Notes>
  <HiddenSlides>4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5" baseType="lpstr">
      <vt:lpstr>Proxima Nova</vt:lpstr>
      <vt:lpstr>Georgia</vt:lpstr>
      <vt:lpstr>Alfa Slab One</vt:lpstr>
      <vt:lpstr>Calibri</vt:lpstr>
      <vt:lpstr>Arial</vt:lpstr>
      <vt:lpstr>Wingdings</vt:lpstr>
      <vt:lpstr>Open Sans</vt:lpstr>
      <vt:lpstr>UNAB</vt:lpstr>
      <vt:lpstr>Tarja Móvil  </vt:lpstr>
      <vt:lpstr>Resultado del proyecto</vt:lpstr>
      <vt:lpstr>Resumen</vt:lpstr>
      <vt:lpstr>1.1 Definición del problema</vt:lpstr>
      <vt:lpstr>1.2 Objetivo principal</vt:lpstr>
      <vt:lpstr>1.3 Objetivos específicos</vt:lpstr>
      <vt:lpstr>2. Alternativas de solución</vt:lpstr>
      <vt:lpstr>Alternativas  de Solución </vt:lpstr>
      <vt:lpstr>2.2 Cambios en procedimientos actuales</vt:lpstr>
      <vt:lpstr>2.3 Alternativas disponibles en el mercado</vt:lpstr>
      <vt:lpstr>2.4 Solución propuesta </vt:lpstr>
      <vt:lpstr>2.5 Comparación de alternativas de solución</vt:lpstr>
      <vt:lpstr>2.6 Metodología de desarrollo</vt:lpstr>
      <vt:lpstr>2.7. Factibilidades</vt:lpstr>
      <vt:lpstr>2.8 Diseño de alto nivel</vt:lpstr>
      <vt:lpstr>Resultado del proyecto</vt:lpstr>
      <vt:lpstr>2. Objetivos Hito7</vt:lpstr>
      <vt:lpstr>2.1 Objetivo EspecíficosHito7</vt:lpstr>
      <vt:lpstr>3. Plan de proyecto</vt:lpstr>
      <vt:lpstr>2.3 Mitigación de Riesgo</vt:lpstr>
      <vt:lpstr>1.3 Métricas de evaluación</vt:lpstr>
      <vt:lpstr>1.4 Historias de Usuarios</vt:lpstr>
      <vt:lpstr>2.2 Plan de Pruebas </vt:lpstr>
      <vt:lpstr>3.1 Gantt</vt:lpstr>
      <vt:lpstr>4. Resultado</vt:lpstr>
      <vt:lpstr>4.1 Arquitectura </vt:lpstr>
      <vt:lpstr>4.2 Arquitectura</vt:lpstr>
      <vt:lpstr>4.4 Diagrama de Proceso</vt:lpstr>
      <vt:lpstr>4.5 Diagrama de Clase Consolidado</vt:lpstr>
      <vt:lpstr>4.6 Diagrama de Clase Desconsolidado</vt:lpstr>
      <vt:lpstr>4.7 Diagrama de Clase Despacho</vt:lpstr>
      <vt:lpstr>4.8 Diagrama de Secuencia Ingreso</vt:lpstr>
      <vt:lpstr>4.3 Diagrama de Secuencia Desconsolidado</vt:lpstr>
      <vt:lpstr>4.4 Diagrama de Secuencia Consolidado</vt:lpstr>
      <vt:lpstr>4.5 Diagrama de Secuencia Despacho</vt:lpstr>
      <vt:lpstr>4.6, Pruebas Unitarias</vt:lpstr>
      <vt:lpstr>4.6 Pruebas Unitarias</vt:lpstr>
      <vt:lpstr>4.7 Cierre de Proyecto </vt:lpstr>
      <vt:lpstr>4.8 Aseguramiento de la Calidad SQA</vt:lpstr>
      <vt:lpstr>4.9 Aseguramiento de la Calidad SQA</vt:lpstr>
      <vt:lpstr>4.10 Gestión de la configuración</vt:lpstr>
      <vt:lpstr>4.11 Gestión de la configuración</vt:lpstr>
      <vt:lpstr>4.12 Gestión de la configuración</vt:lpstr>
      <vt:lpstr>4. Post Mortem</vt:lpstr>
      <vt:lpstr>4.1  Lecciones aprendidas </vt:lpstr>
      <vt:lpstr>4.2  Situación futura</vt:lpstr>
      <vt:lpstr>Preguntas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Tarja Móvil</dc:title>
  <dc:creator>Alejandro Adam Concha</dc:creator>
  <cp:lastModifiedBy>Alejandro Adam Concha</cp:lastModifiedBy>
  <cp:revision>106</cp:revision>
  <dcterms:modified xsi:type="dcterms:W3CDTF">2019-09-10T02:10:38Z</dcterms:modified>
</cp:coreProperties>
</file>